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1.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3.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5.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6.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7.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8.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9.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0" r:id="rId3"/>
    <p:sldMasterId id="2147483708" r:id="rId4"/>
    <p:sldMasterId id="2147483743" r:id="rId5"/>
    <p:sldMasterId id="2147483760" r:id="rId6"/>
    <p:sldMasterId id="2147483790" r:id="rId7"/>
    <p:sldMasterId id="2147483826" r:id="rId8"/>
    <p:sldMasterId id="2147483838" r:id="rId9"/>
    <p:sldMasterId id="2147483850" r:id="rId10"/>
    <p:sldMasterId id="2147483868" r:id="rId11"/>
    <p:sldMasterId id="2147483886" r:id="rId12"/>
    <p:sldMasterId id="2147483904" r:id="rId13"/>
    <p:sldMasterId id="2147483922" r:id="rId14"/>
    <p:sldMasterId id="2147483940" r:id="rId15"/>
    <p:sldMasterId id="2147483958" r:id="rId16"/>
    <p:sldMasterId id="2147483994" r:id="rId17"/>
    <p:sldMasterId id="2147484012" r:id="rId18"/>
    <p:sldMasterId id="2147484066" r:id="rId19"/>
    <p:sldMasterId id="2147484084" r:id="rId20"/>
    <p:sldMasterId id="2147484102" r:id="rId21"/>
  </p:sldMasterIdLst>
  <p:notesMasterIdLst>
    <p:notesMasterId r:id="rId226"/>
  </p:notesMasterIdLst>
  <p:sldIdLst>
    <p:sldId id="257" r:id="rId22"/>
    <p:sldId id="256" r:id="rId23"/>
    <p:sldId id="259" r:id="rId24"/>
    <p:sldId id="258" r:id="rId25"/>
    <p:sldId id="260" r:id="rId26"/>
    <p:sldId id="261" r:id="rId27"/>
    <p:sldId id="262" r:id="rId28"/>
    <p:sldId id="263" r:id="rId29"/>
    <p:sldId id="264" r:id="rId30"/>
    <p:sldId id="265" r:id="rId31"/>
    <p:sldId id="266" r:id="rId32"/>
    <p:sldId id="267" r:id="rId33"/>
    <p:sldId id="268" r:id="rId34"/>
    <p:sldId id="274" r:id="rId35"/>
    <p:sldId id="275" r:id="rId36"/>
    <p:sldId id="269" r:id="rId37"/>
    <p:sldId id="270" r:id="rId38"/>
    <p:sldId id="271" r:id="rId39"/>
    <p:sldId id="272" r:id="rId40"/>
    <p:sldId id="273"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 id="308" r:id="rId74"/>
    <p:sldId id="309" r:id="rId75"/>
    <p:sldId id="310" r:id="rId76"/>
    <p:sldId id="311" r:id="rId77"/>
    <p:sldId id="312" r:id="rId78"/>
    <p:sldId id="313" r:id="rId79"/>
    <p:sldId id="314" r:id="rId80"/>
    <p:sldId id="315" r:id="rId81"/>
    <p:sldId id="316" r:id="rId82"/>
    <p:sldId id="317" r:id="rId83"/>
    <p:sldId id="318" r:id="rId84"/>
    <p:sldId id="319" r:id="rId85"/>
    <p:sldId id="320" r:id="rId86"/>
    <p:sldId id="321" r:id="rId87"/>
    <p:sldId id="322" r:id="rId88"/>
    <p:sldId id="323" r:id="rId89"/>
    <p:sldId id="324" r:id="rId90"/>
    <p:sldId id="325" r:id="rId91"/>
    <p:sldId id="326" r:id="rId92"/>
    <p:sldId id="327" r:id="rId93"/>
    <p:sldId id="328" r:id="rId94"/>
    <p:sldId id="329" r:id="rId95"/>
    <p:sldId id="330" r:id="rId96"/>
    <p:sldId id="331" r:id="rId97"/>
    <p:sldId id="332" r:id="rId98"/>
    <p:sldId id="333" r:id="rId99"/>
    <p:sldId id="334" r:id="rId100"/>
    <p:sldId id="335" r:id="rId101"/>
    <p:sldId id="336" r:id="rId102"/>
    <p:sldId id="337" r:id="rId103"/>
    <p:sldId id="338" r:id="rId104"/>
    <p:sldId id="339" r:id="rId105"/>
    <p:sldId id="340" r:id="rId106"/>
    <p:sldId id="341" r:id="rId107"/>
    <p:sldId id="342" r:id="rId108"/>
    <p:sldId id="343" r:id="rId109"/>
    <p:sldId id="344" r:id="rId110"/>
    <p:sldId id="345" r:id="rId111"/>
    <p:sldId id="346" r:id="rId112"/>
    <p:sldId id="347" r:id="rId113"/>
    <p:sldId id="348" r:id="rId114"/>
    <p:sldId id="349" r:id="rId115"/>
    <p:sldId id="350" r:id="rId116"/>
    <p:sldId id="351" r:id="rId117"/>
    <p:sldId id="352" r:id="rId118"/>
    <p:sldId id="353" r:id="rId119"/>
    <p:sldId id="354" r:id="rId120"/>
    <p:sldId id="355" r:id="rId121"/>
    <p:sldId id="356" r:id="rId122"/>
    <p:sldId id="357" r:id="rId123"/>
    <p:sldId id="358" r:id="rId124"/>
    <p:sldId id="359" r:id="rId125"/>
    <p:sldId id="360" r:id="rId126"/>
    <p:sldId id="361" r:id="rId127"/>
    <p:sldId id="362" r:id="rId128"/>
    <p:sldId id="363" r:id="rId129"/>
    <p:sldId id="364" r:id="rId130"/>
    <p:sldId id="365" r:id="rId131"/>
    <p:sldId id="366" r:id="rId132"/>
    <p:sldId id="367" r:id="rId133"/>
    <p:sldId id="368" r:id="rId134"/>
    <p:sldId id="369" r:id="rId135"/>
    <p:sldId id="370" r:id="rId136"/>
    <p:sldId id="371" r:id="rId137"/>
    <p:sldId id="372" r:id="rId138"/>
    <p:sldId id="373" r:id="rId139"/>
    <p:sldId id="374" r:id="rId140"/>
    <p:sldId id="375" r:id="rId141"/>
    <p:sldId id="376" r:id="rId142"/>
    <p:sldId id="377" r:id="rId143"/>
    <p:sldId id="378" r:id="rId144"/>
    <p:sldId id="379" r:id="rId145"/>
    <p:sldId id="380" r:id="rId146"/>
    <p:sldId id="381" r:id="rId147"/>
    <p:sldId id="382" r:id="rId148"/>
    <p:sldId id="383" r:id="rId149"/>
    <p:sldId id="384" r:id="rId150"/>
    <p:sldId id="385" r:id="rId151"/>
    <p:sldId id="386" r:id="rId152"/>
    <p:sldId id="387" r:id="rId153"/>
    <p:sldId id="388" r:id="rId154"/>
    <p:sldId id="389" r:id="rId155"/>
    <p:sldId id="390" r:id="rId156"/>
    <p:sldId id="391" r:id="rId157"/>
    <p:sldId id="392" r:id="rId158"/>
    <p:sldId id="393" r:id="rId159"/>
    <p:sldId id="394" r:id="rId160"/>
    <p:sldId id="395" r:id="rId161"/>
    <p:sldId id="396" r:id="rId162"/>
    <p:sldId id="397" r:id="rId163"/>
    <p:sldId id="398" r:id="rId164"/>
    <p:sldId id="399" r:id="rId165"/>
    <p:sldId id="405" r:id="rId166"/>
    <p:sldId id="400" r:id="rId167"/>
    <p:sldId id="401" r:id="rId168"/>
    <p:sldId id="402" r:id="rId169"/>
    <p:sldId id="403" r:id="rId170"/>
    <p:sldId id="404" r:id="rId171"/>
    <p:sldId id="406" r:id="rId172"/>
    <p:sldId id="407" r:id="rId173"/>
    <p:sldId id="408" r:id="rId174"/>
    <p:sldId id="409" r:id="rId175"/>
    <p:sldId id="410" r:id="rId176"/>
    <p:sldId id="411" r:id="rId177"/>
    <p:sldId id="412" r:id="rId178"/>
    <p:sldId id="413" r:id="rId179"/>
    <p:sldId id="414" r:id="rId180"/>
    <p:sldId id="415" r:id="rId181"/>
    <p:sldId id="416" r:id="rId182"/>
    <p:sldId id="417" r:id="rId183"/>
    <p:sldId id="421" r:id="rId184"/>
    <p:sldId id="418" r:id="rId185"/>
    <p:sldId id="419" r:id="rId186"/>
    <p:sldId id="420" r:id="rId187"/>
    <p:sldId id="422" r:id="rId188"/>
    <p:sldId id="423" r:id="rId189"/>
    <p:sldId id="424" r:id="rId190"/>
    <p:sldId id="425" r:id="rId191"/>
    <p:sldId id="426" r:id="rId192"/>
    <p:sldId id="427" r:id="rId193"/>
    <p:sldId id="428" r:id="rId194"/>
    <p:sldId id="429" r:id="rId195"/>
    <p:sldId id="430" r:id="rId196"/>
    <p:sldId id="431" r:id="rId197"/>
    <p:sldId id="432" r:id="rId198"/>
    <p:sldId id="433" r:id="rId199"/>
    <p:sldId id="434" r:id="rId200"/>
    <p:sldId id="435" r:id="rId201"/>
    <p:sldId id="436" r:id="rId202"/>
    <p:sldId id="437" r:id="rId203"/>
    <p:sldId id="438" r:id="rId204"/>
    <p:sldId id="439" r:id="rId205"/>
    <p:sldId id="440" r:id="rId206"/>
    <p:sldId id="441" r:id="rId207"/>
    <p:sldId id="442" r:id="rId208"/>
    <p:sldId id="443" r:id="rId209"/>
    <p:sldId id="444" r:id="rId210"/>
    <p:sldId id="445" r:id="rId211"/>
    <p:sldId id="446" r:id="rId212"/>
    <p:sldId id="447" r:id="rId213"/>
    <p:sldId id="448" r:id="rId214"/>
    <p:sldId id="449" r:id="rId215"/>
    <p:sldId id="450" r:id="rId216"/>
    <p:sldId id="451" r:id="rId217"/>
    <p:sldId id="452" r:id="rId218"/>
    <p:sldId id="453" r:id="rId219"/>
    <p:sldId id="454" r:id="rId220"/>
    <p:sldId id="455" r:id="rId221"/>
    <p:sldId id="456" r:id="rId222"/>
    <p:sldId id="457" r:id="rId223"/>
    <p:sldId id="459" r:id="rId224"/>
    <p:sldId id="460" r:id="rId22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slide" Target="slides/slide138.xml"/><Relationship Id="rId170" Type="http://schemas.openxmlformats.org/officeDocument/2006/relationships/slide" Target="slides/slide149.xml"/><Relationship Id="rId191" Type="http://schemas.openxmlformats.org/officeDocument/2006/relationships/slide" Target="slides/slide170.xml"/><Relationship Id="rId205" Type="http://schemas.openxmlformats.org/officeDocument/2006/relationships/slide" Target="slides/slide184.xml"/><Relationship Id="rId226" Type="http://schemas.openxmlformats.org/officeDocument/2006/relationships/notesMaster" Target="notesMasters/notesMaster1.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slide" Target="slides/slide139.xml"/><Relationship Id="rId181" Type="http://schemas.openxmlformats.org/officeDocument/2006/relationships/slide" Target="slides/slide160.xml"/><Relationship Id="rId216" Type="http://schemas.openxmlformats.org/officeDocument/2006/relationships/slide" Target="slides/slide195.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slide" Target="slides/slide118.xml"/><Relationship Id="rId80" Type="http://schemas.openxmlformats.org/officeDocument/2006/relationships/slide" Target="slides/slide59.xml"/><Relationship Id="rId85" Type="http://schemas.openxmlformats.org/officeDocument/2006/relationships/slide" Target="slides/slide64.xml"/><Relationship Id="rId150" Type="http://schemas.openxmlformats.org/officeDocument/2006/relationships/slide" Target="slides/slide129.xml"/><Relationship Id="rId155" Type="http://schemas.openxmlformats.org/officeDocument/2006/relationships/slide" Target="slides/slide134.xml"/><Relationship Id="rId171" Type="http://schemas.openxmlformats.org/officeDocument/2006/relationships/slide" Target="slides/slide150.xml"/><Relationship Id="rId176" Type="http://schemas.openxmlformats.org/officeDocument/2006/relationships/slide" Target="slides/slide155.xml"/><Relationship Id="rId192" Type="http://schemas.openxmlformats.org/officeDocument/2006/relationships/slide" Target="slides/slide171.xml"/><Relationship Id="rId197" Type="http://schemas.openxmlformats.org/officeDocument/2006/relationships/slide" Target="slides/slide176.xml"/><Relationship Id="rId206" Type="http://schemas.openxmlformats.org/officeDocument/2006/relationships/slide" Target="slides/slide185.xml"/><Relationship Id="rId227" Type="http://schemas.openxmlformats.org/officeDocument/2006/relationships/presProps" Target="presProps.xml"/><Relationship Id="rId201" Type="http://schemas.openxmlformats.org/officeDocument/2006/relationships/slide" Target="slides/slide180.xml"/><Relationship Id="rId222" Type="http://schemas.openxmlformats.org/officeDocument/2006/relationships/slide" Target="slides/slide20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slide" Target="slides/slide119.xml"/><Relationship Id="rId145" Type="http://schemas.openxmlformats.org/officeDocument/2006/relationships/slide" Target="slides/slide124.xml"/><Relationship Id="rId161" Type="http://schemas.openxmlformats.org/officeDocument/2006/relationships/slide" Target="slides/slide140.xml"/><Relationship Id="rId166" Type="http://schemas.openxmlformats.org/officeDocument/2006/relationships/slide" Target="slides/slide145.xml"/><Relationship Id="rId182" Type="http://schemas.openxmlformats.org/officeDocument/2006/relationships/slide" Target="slides/slide161.xml"/><Relationship Id="rId187" Type="http://schemas.openxmlformats.org/officeDocument/2006/relationships/slide" Target="slides/slide166.xml"/><Relationship Id="rId217" Type="http://schemas.openxmlformats.org/officeDocument/2006/relationships/slide" Target="slides/slide196.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91.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slide" Target="slides/slide130.xml"/><Relationship Id="rId156" Type="http://schemas.openxmlformats.org/officeDocument/2006/relationships/slide" Target="slides/slide135.xml"/><Relationship Id="rId177" Type="http://schemas.openxmlformats.org/officeDocument/2006/relationships/slide" Target="slides/slide156.xml"/><Relationship Id="rId198" Type="http://schemas.openxmlformats.org/officeDocument/2006/relationships/slide" Target="slides/slide177.xml"/><Relationship Id="rId172" Type="http://schemas.openxmlformats.org/officeDocument/2006/relationships/slide" Target="slides/slide151.xml"/><Relationship Id="rId193" Type="http://schemas.openxmlformats.org/officeDocument/2006/relationships/slide" Target="slides/slide172.xml"/><Relationship Id="rId202" Type="http://schemas.openxmlformats.org/officeDocument/2006/relationships/slide" Target="slides/slide181.xml"/><Relationship Id="rId207" Type="http://schemas.openxmlformats.org/officeDocument/2006/relationships/slide" Target="slides/slide186.xml"/><Relationship Id="rId223" Type="http://schemas.openxmlformats.org/officeDocument/2006/relationships/slide" Target="slides/slide202.xml"/><Relationship Id="rId228"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slide" Target="slides/slide146.xml"/><Relationship Id="rId188" Type="http://schemas.openxmlformats.org/officeDocument/2006/relationships/slide" Target="slides/slide167.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183" Type="http://schemas.openxmlformats.org/officeDocument/2006/relationships/slide" Target="slides/slide162.xml"/><Relationship Id="rId213" Type="http://schemas.openxmlformats.org/officeDocument/2006/relationships/slide" Target="slides/slide192.xml"/><Relationship Id="rId218" Type="http://schemas.openxmlformats.org/officeDocument/2006/relationships/slide" Target="slides/slide197.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slide" Target="slides/slide157.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slide" Target="slides/slide152.xml"/><Relationship Id="rId194" Type="http://schemas.openxmlformats.org/officeDocument/2006/relationships/slide" Target="slides/slide173.xml"/><Relationship Id="rId199" Type="http://schemas.openxmlformats.org/officeDocument/2006/relationships/slide" Target="slides/slide178.xml"/><Relationship Id="rId203" Type="http://schemas.openxmlformats.org/officeDocument/2006/relationships/slide" Target="slides/slide182.xml"/><Relationship Id="rId208" Type="http://schemas.openxmlformats.org/officeDocument/2006/relationships/slide" Target="slides/slide187.xml"/><Relationship Id="rId229" Type="http://schemas.openxmlformats.org/officeDocument/2006/relationships/theme" Target="theme/theme1.xml"/><Relationship Id="rId19" Type="http://schemas.openxmlformats.org/officeDocument/2006/relationships/slideMaster" Target="slideMasters/slideMaster19.xml"/><Relationship Id="rId224" Type="http://schemas.openxmlformats.org/officeDocument/2006/relationships/slide" Target="slides/slide203.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184" Type="http://schemas.openxmlformats.org/officeDocument/2006/relationships/slide" Target="slides/slide163.xml"/><Relationship Id="rId189" Type="http://schemas.openxmlformats.org/officeDocument/2006/relationships/slide" Target="slides/slide168.xml"/><Relationship Id="rId219" Type="http://schemas.openxmlformats.org/officeDocument/2006/relationships/slide" Target="slides/slide198.xml"/><Relationship Id="rId3" Type="http://schemas.openxmlformats.org/officeDocument/2006/relationships/slideMaster" Target="slideMasters/slideMaster3.xml"/><Relationship Id="rId214" Type="http://schemas.openxmlformats.org/officeDocument/2006/relationships/slide" Target="slides/slide193.xml"/><Relationship Id="rId230" Type="http://schemas.openxmlformats.org/officeDocument/2006/relationships/tableStyles" Target="tableStyles.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slide" Target="slides/slide153.xml"/><Relationship Id="rId179" Type="http://schemas.openxmlformats.org/officeDocument/2006/relationships/slide" Target="slides/slide158.xml"/><Relationship Id="rId195" Type="http://schemas.openxmlformats.org/officeDocument/2006/relationships/slide" Target="slides/slide174.xml"/><Relationship Id="rId209" Type="http://schemas.openxmlformats.org/officeDocument/2006/relationships/slide" Target="slides/slide188.xml"/><Relationship Id="rId190" Type="http://schemas.openxmlformats.org/officeDocument/2006/relationships/slide" Target="slides/slide169.xml"/><Relationship Id="rId204" Type="http://schemas.openxmlformats.org/officeDocument/2006/relationships/slide" Target="slides/slide183.xml"/><Relationship Id="rId220" Type="http://schemas.openxmlformats.org/officeDocument/2006/relationships/slide" Target="slides/slide199.xml"/><Relationship Id="rId225" Type="http://schemas.openxmlformats.org/officeDocument/2006/relationships/slide" Target="slides/slide204.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slide" Target="slides/slide148.xml"/><Relationship Id="rId185" Type="http://schemas.openxmlformats.org/officeDocument/2006/relationships/slide" Target="slides/slide16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9.xml"/><Relationship Id="rId210" Type="http://schemas.openxmlformats.org/officeDocument/2006/relationships/slide" Target="slides/slide189.xml"/><Relationship Id="rId215" Type="http://schemas.openxmlformats.org/officeDocument/2006/relationships/slide" Target="slides/slide194.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slide" Target="slides/slide154.xml"/><Relationship Id="rId196" Type="http://schemas.openxmlformats.org/officeDocument/2006/relationships/slide" Target="slides/slide175.xml"/><Relationship Id="rId200" Type="http://schemas.openxmlformats.org/officeDocument/2006/relationships/slide" Target="slides/slide179.xml"/><Relationship Id="rId16" Type="http://schemas.openxmlformats.org/officeDocument/2006/relationships/slideMaster" Target="slideMasters/slideMaster16.xml"/><Relationship Id="rId221" Type="http://schemas.openxmlformats.org/officeDocument/2006/relationships/slide" Target="slides/slide200.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165" Type="http://schemas.openxmlformats.org/officeDocument/2006/relationships/slide" Target="slides/slide144.xml"/><Relationship Id="rId186" Type="http://schemas.openxmlformats.org/officeDocument/2006/relationships/slide" Target="slides/slide165.xml"/><Relationship Id="rId211" Type="http://schemas.openxmlformats.org/officeDocument/2006/relationships/slide" Target="slides/slide1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A0854D-279E-4D31-B0FF-621D65CC018A}" type="datetimeFigureOut">
              <a:rPr lang="nl-BE" smtClean="0"/>
              <a:t>27/11/2015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1025D-F839-4A67-B905-131CF7155F2B}" type="slidenum">
              <a:rPr lang="nl-BE" smtClean="0"/>
              <a:t>‹nr.›</a:t>
            </a:fld>
            <a:endParaRPr lang="nl-BE"/>
          </a:p>
        </p:txBody>
      </p:sp>
    </p:spTree>
    <p:extLst>
      <p:ext uri="{BB962C8B-B14F-4D97-AF65-F5344CB8AC3E}">
        <p14:creationId xmlns:p14="http://schemas.microsoft.com/office/powerpoint/2010/main" val="65351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9EB070-5C1C-4EAF-8966-1D41C73CF72B}" type="slidenum">
              <a:rPr lang="en-GB">
                <a:solidFill>
                  <a:prstClr val="black"/>
                </a:solidFill>
              </a:rPr>
              <a:pPr/>
              <a:t>1</a:t>
            </a:fld>
            <a:endParaRPr lang="en-GB">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nl-BE"/>
          </a:p>
        </p:txBody>
      </p:sp>
    </p:spTree>
    <p:extLst>
      <p:ext uri="{BB962C8B-B14F-4D97-AF65-F5344CB8AC3E}">
        <p14:creationId xmlns:p14="http://schemas.microsoft.com/office/powerpoint/2010/main" val="400437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53338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2526583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208330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nl-NL" smtClean="0"/>
              <a:t>Klik om de stijl te bewerken</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6145045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4706589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nl-NL" smtClean="0"/>
              <a:t>Klik om de stijl te bewerken</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lvl1pPr>
              <a:defRPr>
                <a:solidFill>
                  <a:schemeClr val="tx2"/>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nl-BE"/>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4270659397"/>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763126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493396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874699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7005011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5762706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smtClean="0"/>
              <a:t>Klik om de stijl te bewerken</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962778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0332961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9571968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838200" y="6422854"/>
            <a:ext cx="2743196" cy="365125"/>
          </a:xfrm>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3776135" y="6422854"/>
            <a:ext cx="4279669" cy="365125"/>
          </a:xfrm>
        </p:spPr>
        <p:txBody>
          <a:bodyPr/>
          <a:lstStyle/>
          <a:p>
            <a:endParaRPr lang="nl-BE"/>
          </a:p>
        </p:txBody>
      </p:sp>
      <p:sp>
        <p:nvSpPr>
          <p:cNvPr id="6" name="Slide Number Placeholder 5"/>
          <p:cNvSpPr>
            <a:spLocks noGrp="1"/>
          </p:cNvSpPr>
          <p:nvPr>
            <p:ph type="sldNum" sz="quarter" idx="12"/>
          </p:nvPr>
        </p:nvSpPr>
        <p:spPr>
          <a:xfrm>
            <a:off x="8073048" y="6422854"/>
            <a:ext cx="879759"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5201590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6919275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3944387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1360121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1485532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797315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9143864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9722632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519225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1C982D01-FC81-4662-8FB6-4C445157B3C9}"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9841614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8400495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4930577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3135690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783821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7632022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6719986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683329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9815349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3"/>
          <p:cNvSpPr>
            <a:spLocks noGrp="1"/>
          </p:cNvSpPr>
          <p:nvPr>
            <p:ph type="ftr" sz="quarter" idx="11"/>
          </p:nvPr>
        </p:nvSpPr>
        <p:spPr/>
        <p:txBody>
          <a:bodyPr/>
          <a:lstStyle/>
          <a:p>
            <a:endParaRPr lang="nl-BE"/>
          </a:p>
        </p:txBody>
      </p:sp>
      <p:sp>
        <p:nvSpPr>
          <p:cNvPr id="6"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5607155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2"/>
          <p:cNvSpPr>
            <a:spLocks noGrp="1"/>
          </p:cNvSpPr>
          <p:nvPr>
            <p:ph type="ftr" sz="quarter" idx="11"/>
          </p:nvPr>
        </p:nvSpPr>
        <p:spPr/>
        <p:txBody>
          <a:bodyPr/>
          <a:lstStyle/>
          <a:p>
            <a:endParaRPr lang="nl-BE"/>
          </a:p>
        </p:txBody>
      </p:sp>
      <p:sp>
        <p:nvSpPr>
          <p:cNvPr id="6"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671143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6720569-B6B3-4322-B745-B65D3D10630B}"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2926359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5"/>
          <p:cNvSpPr>
            <a:spLocks noGrp="1"/>
          </p:cNvSpPr>
          <p:nvPr>
            <p:ph type="ftr" sz="quarter" idx="11"/>
          </p:nvPr>
        </p:nvSpPr>
        <p:spPr/>
        <p:txBody>
          <a:bodyPr/>
          <a:lstStyle/>
          <a:p>
            <a:endParaRPr lang="nl-BE"/>
          </a:p>
        </p:txBody>
      </p:sp>
      <p:sp>
        <p:nvSpPr>
          <p:cNvPr id="6"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6828685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4581404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880333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973682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2996586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2033582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2465423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0804255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7845558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smtClean="0"/>
              <a:t>Klik om de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665797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35A90752-5FA2-4943-A30B-24882E113293}"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6547511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nl-NL" smtClean="0"/>
              <a:t>Klik om de stijl te bewerken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1371600" y="4323845"/>
            <a:ext cx="6400800" cy="365125"/>
          </a:xfrm>
        </p:spPr>
        <p:txBody>
          <a:bodyPr/>
          <a:lstStyle/>
          <a:p>
            <a:endParaRPr lang="nl-BE"/>
          </a:p>
        </p:txBody>
      </p:sp>
      <p:sp>
        <p:nvSpPr>
          <p:cNvPr id="6" name="Slide Number Placeholder 5"/>
          <p:cNvSpPr>
            <a:spLocks noGrp="1"/>
          </p:cNvSpPr>
          <p:nvPr>
            <p:ph type="sldNum" sz="quarter" idx="12"/>
          </p:nvPr>
        </p:nvSpPr>
        <p:spPr>
          <a:xfrm>
            <a:off x="8077200" y="1430866"/>
            <a:ext cx="2743200"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5587829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6258783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nl-NL" smtClean="0"/>
              <a:t>Klik om de stijl te bewerken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1"/>
            <a:ext cx="6991492" cy="36406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6455046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1443587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5800" y="3132666"/>
            <a:ext cx="5311775"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3132666"/>
            <a:ext cx="5334000"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7899453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6744951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589597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nl-NL" smtClean="0"/>
              <a:t>Klik om de stijl te bewerken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9259567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1813903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518203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54D00F1E-D7B6-4C0A-988B-7ABA72C4E1C3}"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6351366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1033943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246074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8883"/>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5330165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1480873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0886487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4292447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0"/>
            <a:ext cx="6991492" cy="36512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1922261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nl-NL" smtClean="0"/>
              <a:t>Klik om de stijl te bewerken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1371600" y="4323845"/>
            <a:ext cx="6400800" cy="365125"/>
          </a:xfrm>
        </p:spPr>
        <p:txBody>
          <a:bodyPr/>
          <a:lstStyle/>
          <a:p>
            <a:endParaRPr lang="nl-BE"/>
          </a:p>
        </p:txBody>
      </p:sp>
      <p:sp>
        <p:nvSpPr>
          <p:cNvPr id="6" name="Slide Number Placeholder 5"/>
          <p:cNvSpPr>
            <a:spLocks noGrp="1"/>
          </p:cNvSpPr>
          <p:nvPr>
            <p:ph type="sldNum" sz="quarter" idx="12"/>
          </p:nvPr>
        </p:nvSpPr>
        <p:spPr>
          <a:xfrm>
            <a:off x="8077200" y="1430866"/>
            <a:ext cx="2743200"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366232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7639563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nl-NL" smtClean="0"/>
              <a:t>Klik om de stijl te bewerken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1"/>
            <a:ext cx="6991492" cy="36406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637946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lvl1pPr>
              <a:defRPr/>
            </a:lvl1pPr>
          </a:lstStyle>
          <a:p>
            <a:endParaRPr lang="en-GB">
              <a:solidFill>
                <a:srgbClr val="000000"/>
              </a:solidFill>
            </a:endParaRPr>
          </a:p>
        </p:txBody>
      </p:sp>
      <p:sp>
        <p:nvSpPr>
          <p:cNvPr id="8" name="Tijdelijke aanduiding voor voettekst 7"/>
          <p:cNvSpPr>
            <a:spLocks noGrp="1"/>
          </p:cNvSpPr>
          <p:nvPr>
            <p:ph type="ftr" sz="quarter" idx="11"/>
          </p:nvPr>
        </p:nvSpPr>
        <p:spPr/>
        <p:txBody>
          <a:bodyPr/>
          <a:lstStyle>
            <a:lvl1pPr>
              <a:defRPr/>
            </a:lvl1pPr>
          </a:lstStyle>
          <a:p>
            <a:endParaRPr lang="en-GB">
              <a:solidFill>
                <a:srgbClr val="000000"/>
              </a:solidFill>
            </a:endParaRPr>
          </a:p>
        </p:txBody>
      </p:sp>
      <p:sp>
        <p:nvSpPr>
          <p:cNvPr id="9" name="Tijdelijke aanduiding voor dianummer 8"/>
          <p:cNvSpPr>
            <a:spLocks noGrp="1"/>
          </p:cNvSpPr>
          <p:nvPr>
            <p:ph type="sldNum" sz="quarter" idx="12"/>
          </p:nvPr>
        </p:nvSpPr>
        <p:spPr/>
        <p:txBody>
          <a:bodyPr/>
          <a:lstStyle>
            <a:lvl1pPr>
              <a:defRPr/>
            </a:lvl1pPr>
          </a:lstStyle>
          <a:p>
            <a:fld id="{79C37534-8238-40B4-8C30-625ABBA59116}"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4579591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8101379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5800" y="3132666"/>
            <a:ext cx="5311775"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3132666"/>
            <a:ext cx="5334000"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1609268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12983303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6880450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nl-NL" smtClean="0"/>
              <a:t>Klik om de stijl te bewerken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7039962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3994001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4731362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2427069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35569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8883"/>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881108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lvl1pPr>
              <a:defRPr/>
            </a:lvl1pPr>
          </a:lstStyle>
          <a:p>
            <a:endParaRPr lang="en-GB">
              <a:solidFill>
                <a:srgbClr val="000000"/>
              </a:solidFill>
            </a:endParaRPr>
          </a:p>
        </p:txBody>
      </p:sp>
      <p:sp>
        <p:nvSpPr>
          <p:cNvPr id="4" name="Tijdelijke aanduiding voor voettekst 3"/>
          <p:cNvSpPr>
            <a:spLocks noGrp="1"/>
          </p:cNvSpPr>
          <p:nvPr>
            <p:ph type="ftr" sz="quarter" idx="11"/>
          </p:nvPr>
        </p:nvSpPr>
        <p:spPr/>
        <p:txBody>
          <a:bodyPr/>
          <a:lstStyle>
            <a:lvl1pPr>
              <a:defRPr/>
            </a:lvl1pPr>
          </a:lstStyle>
          <a:p>
            <a:endParaRPr lang="en-GB">
              <a:solidFill>
                <a:srgbClr val="000000"/>
              </a:solidFill>
            </a:endParaRPr>
          </a:p>
        </p:txBody>
      </p:sp>
      <p:sp>
        <p:nvSpPr>
          <p:cNvPr id="5" name="Tijdelijke aanduiding voor dianummer 4"/>
          <p:cNvSpPr>
            <a:spLocks noGrp="1"/>
          </p:cNvSpPr>
          <p:nvPr>
            <p:ph type="sldNum" sz="quarter" idx="12"/>
          </p:nvPr>
        </p:nvSpPr>
        <p:spPr/>
        <p:txBody>
          <a:bodyPr/>
          <a:lstStyle>
            <a:lvl1pPr>
              <a:defRPr/>
            </a:lvl1pPr>
          </a:lstStyle>
          <a:p>
            <a:fld id="{7D65F38D-B5EF-4D4A-86C7-2EA6C17231A7}"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636227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600084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141710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5376557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0"/>
            <a:ext cx="6991492" cy="36512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7913719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nl-NL" smtClean="0"/>
              <a:t>Klik om de stijl te bewerken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1371600" y="4323845"/>
            <a:ext cx="6400800" cy="365125"/>
          </a:xfrm>
        </p:spPr>
        <p:txBody>
          <a:bodyPr/>
          <a:lstStyle/>
          <a:p>
            <a:endParaRPr lang="nl-BE"/>
          </a:p>
        </p:txBody>
      </p:sp>
      <p:sp>
        <p:nvSpPr>
          <p:cNvPr id="6" name="Slide Number Placeholder 5"/>
          <p:cNvSpPr>
            <a:spLocks noGrp="1"/>
          </p:cNvSpPr>
          <p:nvPr>
            <p:ph type="sldNum" sz="quarter" idx="12"/>
          </p:nvPr>
        </p:nvSpPr>
        <p:spPr>
          <a:xfrm>
            <a:off x="8077200" y="1430866"/>
            <a:ext cx="2743200"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1808771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1332443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nl-NL" smtClean="0"/>
              <a:t>Klik om de stijl te bewerken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1"/>
            <a:ext cx="6991492" cy="36406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6510380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8828322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5800" y="3132666"/>
            <a:ext cx="5311775"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3132666"/>
            <a:ext cx="5334000"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8472796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19470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en-GB">
              <a:solidFill>
                <a:srgbClr val="000000"/>
              </a:solidFill>
            </a:endParaRPr>
          </a:p>
        </p:txBody>
      </p:sp>
      <p:sp>
        <p:nvSpPr>
          <p:cNvPr id="3" name="Tijdelijke aanduiding voor voettekst 2"/>
          <p:cNvSpPr>
            <a:spLocks noGrp="1"/>
          </p:cNvSpPr>
          <p:nvPr>
            <p:ph type="ftr" sz="quarter" idx="11"/>
          </p:nvPr>
        </p:nvSpPr>
        <p:spPr/>
        <p:txBody>
          <a:bodyPr/>
          <a:lstStyle>
            <a:lvl1pPr>
              <a:defRPr/>
            </a:lvl1pPr>
          </a:lstStyle>
          <a:p>
            <a:endParaRPr lang="en-GB">
              <a:solidFill>
                <a:srgbClr val="000000"/>
              </a:solidFill>
            </a:endParaRPr>
          </a:p>
        </p:txBody>
      </p:sp>
      <p:sp>
        <p:nvSpPr>
          <p:cNvPr id="4" name="Tijdelijke aanduiding voor dianummer 3"/>
          <p:cNvSpPr>
            <a:spLocks noGrp="1"/>
          </p:cNvSpPr>
          <p:nvPr>
            <p:ph type="sldNum" sz="quarter" idx="12"/>
          </p:nvPr>
        </p:nvSpPr>
        <p:spPr/>
        <p:txBody>
          <a:bodyPr/>
          <a:lstStyle>
            <a:lvl1pPr>
              <a:defRPr/>
            </a:lvl1pPr>
          </a:lstStyle>
          <a:p>
            <a:fld id="{DDED16CE-E854-49C0-AD50-2AAB82402138}"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9103351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4239180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nl-NL" smtClean="0"/>
              <a:t>Klik om de stijl te bewerken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9743580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689043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9319858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8381017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693453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8883"/>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7928316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5924102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7222178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809657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D12EF3EA-8131-48BF-805A-448B52F3D06C}"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1026011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0"/>
            <a:ext cx="6991492" cy="36512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755637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nl-NL" smtClean="0"/>
              <a:t>Klik om de stijl te bewerken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1371600" y="4323845"/>
            <a:ext cx="6400800" cy="365125"/>
          </a:xfrm>
        </p:spPr>
        <p:txBody>
          <a:bodyPr/>
          <a:lstStyle/>
          <a:p>
            <a:endParaRPr lang="nl-BE"/>
          </a:p>
        </p:txBody>
      </p:sp>
      <p:sp>
        <p:nvSpPr>
          <p:cNvPr id="6" name="Slide Number Placeholder 5"/>
          <p:cNvSpPr>
            <a:spLocks noGrp="1"/>
          </p:cNvSpPr>
          <p:nvPr>
            <p:ph type="sldNum" sz="quarter" idx="12"/>
          </p:nvPr>
        </p:nvSpPr>
        <p:spPr>
          <a:xfrm>
            <a:off x="8077200" y="1430866"/>
            <a:ext cx="2743200"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2724549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0652634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nl-NL" smtClean="0"/>
              <a:t>Klik om de stijl te bewerken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1"/>
            <a:ext cx="6991492" cy="36406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5911642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23078060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5800" y="3132666"/>
            <a:ext cx="5311775"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3132666"/>
            <a:ext cx="5334000"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5161588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5406016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6976195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nl-NL" smtClean="0"/>
              <a:t>Klik om de stijl te bewerken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2088881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50302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83861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en-GB">
              <a:solidFill>
                <a:srgbClr val="000000"/>
              </a:solidFill>
            </a:endParaRPr>
          </a:p>
        </p:txBody>
      </p:sp>
      <p:sp>
        <p:nvSpPr>
          <p:cNvPr id="6" name="Tijdelijke aanduiding voor voettekst 5"/>
          <p:cNvSpPr>
            <a:spLocks noGrp="1"/>
          </p:cNvSpPr>
          <p:nvPr>
            <p:ph type="ftr" sz="quarter" idx="11"/>
          </p:nvPr>
        </p:nvSpPr>
        <p:spPr/>
        <p:txBody>
          <a:bodyPr/>
          <a:lstStyle>
            <a:lvl1pPr>
              <a:defRPr/>
            </a:lvl1pPr>
          </a:lstStyle>
          <a:p>
            <a:endParaRPr lang="en-GB">
              <a:solidFill>
                <a:srgbClr val="000000"/>
              </a:solidFill>
            </a:endParaRPr>
          </a:p>
        </p:txBody>
      </p:sp>
      <p:sp>
        <p:nvSpPr>
          <p:cNvPr id="7" name="Tijdelijke aanduiding voor dianummer 6"/>
          <p:cNvSpPr>
            <a:spLocks noGrp="1"/>
          </p:cNvSpPr>
          <p:nvPr>
            <p:ph type="sldNum" sz="quarter" idx="12"/>
          </p:nvPr>
        </p:nvSpPr>
        <p:spPr/>
        <p:txBody>
          <a:bodyPr/>
          <a:lstStyle>
            <a:lvl1pPr>
              <a:defRPr/>
            </a:lvl1pPr>
          </a:lstStyle>
          <a:p>
            <a:fld id="{A8053DC8-91AC-4BF8-A5A4-E0619A780A8A}"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7000017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3446161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7070691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971807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8883"/>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8764402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9004978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8067566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7070768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0"/>
            <a:ext cx="6991492" cy="36512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6569795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nl-NL" smtClean="0"/>
              <a:t>Klik om de stijl te bewerken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1371600" y="4323845"/>
            <a:ext cx="6400800" cy="365125"/>
          </a:xfrm>
        </p:spPr>
        <p:txBody>
          <a:bodyPr/>
          <a:lstStyle/>
          <a:p>
            <a:endParaRPr lang="nl-BE"/>
          </a:p>
        </p:txBody>
      </p:sp>
      <p:sp>
        <p:nvSpPr>
          <p:cNvPr id="6" name="Slide Number Placeholder 5"/>
          <p:cNvSpPr>
            <a:spLocks noGrp="1"/>
          </p:cNvSpPr>
          <p:nvPr>
            <p:ph type="sldNum" sz="quarter" idx="12"/>
          </p:nvPr>
        </p:nvSpPr>
        <p:spPr>
          <a:xfrm>
            <a:off x="8077200" y="1430866"/>
            <a:ext cx="2743200"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7925638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082212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EF721671-EC8E-4F03-A651-C6ABA2AA0FB9}"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10909444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nl-NL" smtClean="0"/>
              <a:t>Klik om de stijl te bewerken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1"/>
            <a:ext cx="6991492" cy="36406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0661196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2937428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5800" y="3132666"/>
            <a:ext cx="5311775"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3132666"/>
            <a:ext cx="5334000"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2419178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1672555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7045776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nl-NL" smtClean="0"/>
              <a:t>Klik om de stijl te bewerken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6036185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7991353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44740784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77788408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96367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lvl1pPr>
              <a:defRPr/>
            </a:lvl1pPr>
          </a:lstStyle>
          <a:p>
            <a:endParaRPr lang="en-GB">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endParaRPr lang="en-GB">
              <a:solidFill>
                <a:srgbClr val="000000"/>
              </a:solidFill>
            </a:endParaRPr>
          </a:p>
        </p:txBody>
      </p:sp>
      <p:sp>
        <p:nvSpPr>
          <p:cNvPr id="6" name="Tijdelijke aanduiding voor dianummer 5"/>
          <p:cNvSpPr>
            <a:spLocks noGrp="1"/>
          </p:cNvSpPr>
          <p:nvPr>
            <p:ph type="sldNum" sz="quarter" idx="12"/>
          </p:nvPr>
        </p:nvSpPr>
        <p:spPr/>
        <p:txBody>
          <a:bodyPr/>
          <a:lstStyle>
            <a:lvl1pPr>
              <a:defRPr/>
            </a:lvl1pPr>
          </a:lstStyle>
          <a:p>
            <a:fld id="{016FD715-5588-4FA5-A984-7DF205CFC85D}" type="slidenum">
              <a:rPr lang="en-GB">
                <a:solidFill>
                  <a:srgbClr val="000000"/>
                </a:solidFill>
              </a:rPr>
              <a:pPr/>
              <a:t>‹nr.›</a:t>
            </a:fld>
            <a:endParaRPr lang="en-GB">
              <a:solidFill>
                <a:srgbClr val="000000"/>
              </a:solidFill>
            </a:endParaRPr>
          </a:p>
        </p:txBody>
      </p:sp>
    </p:spTree>
    <p:extLst>
      <p:ext uri="{BB962C8B-B14F-4D97-AF65-F5344CB8AC3E}">
        <p14:creationId xmlns:p14="http://schemas.microsoft.com/office/powerpoint/2010/main" val="32361072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8883"/>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9266373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4464709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806403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7441363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0"/>
            <a:ext cx="6991492" cy="36512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7512698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nl-NL" smtClean="0"/>
              <a:t>Klik om de stijl te bewerken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1371600" y="4323845"/>
            <a:ext cx="6400800" cy="365125"/>
          </a:xfrm>
        </p:spPr>
        <p:txBody>
          <a:bodyPr/>
          <a:lstStyle/>
          <a:p>
            <a:endParaRPr lang="nl-BE"/>
          </a:p>
        </p:txBody>
      </p:sp>
      <p:sp>
        <p:nvSpPr>
          <p:cNvPr id="6" name="Slide Number Placeholder 5"/>
          <p:cNvSpPr>
            <a:spLocks noGrp="1"/>
          </p:cNvSpPr>
          <p:nvPr>
            <p:ph type="sldNum" sz="quarter" idx="12"/>
          </p:nvPr>
        </p:nvSpPr>
        <p:spPr>
          <a:xfrm>
            <a:off x="8077200" y="1430866"/>
            <a:ext cx="2743200"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685961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4632745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nl-NL" smtClean="0"/>
              <a:t>Klik om de stijl te bewerken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1"/>
            <a:ext cx="6991492" cy="36406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9150524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099745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5800" y="3132666"/>
            <a:ext cx="5311775"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2200" y="3132666"/>
            <a:ext cx="5334000" cy="308601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664686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a:xfrm>
            <a:off x="9255346" y="2750337"/>
            <a:ext cx="1171888" cy="1356442"/>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65473768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1728812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9859434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nl-NL" smtClean="0"/>
              <a:t>Klik om de stijl te bewerken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5573080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2600761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2817921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910158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Citeraat met bijschrift">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9941"/>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597679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685800" y="378883"/>
            <a:ext cx="6991492" cy="365125"/>
          </a:xfrm>
        </p:spPr>
        <p:txBody>
          <a:bodyPr/>
          <a:lstStyle/>
          <a:p>
            <a:endParaRPr lang="nl-BE"/>
          </a:p>
        </p:txBody>
      </p:sp>
      <p:sp>
        <p:nvSpPr>
          <p:cNvPr id="7" name="Slide Number Placeholder 6"/>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0603808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1858281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629478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241772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607237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5800" y="381000"/>
            <a:ext cx="6991492" cy="365125"/>
          </a:xfrm>
        </p:spPr>
        <p:txBody>
          <a:bodyPr/>
          <a:lstStyle/>
          <a:p>
            <a:endParaRPr lang="nl-BE"/>
          </a:p>
        </p:txBody>
      </p:sp>
      <p:sp>
        <p:nvSpPr>
          <p:cNvPr id="6" name="Slide Number Placeholder 5"/>
          <p:cNvSpPr>
            <a:spLocks noGrp="1"/>
          </p:cNvSpPr>
          <p:nvPr>
            <p:ph type="sldNum" sz="quarter" idx="12"/>
          </p:nvPr>
        </p:nvSpPr>
        <p:spPr>
          <a:xfrm>
            <a:off x="10862452" y="381000"/>
            <a:ext cx="643748"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0001111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5332412" y="5883275"/>
            <a:ext cx="4324044" cy="365125"/>
          </a:xfrm>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2703679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a:xfrm>
            <a:off x="10951856" y="5867131"/>
            <a:ext cx="551167"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5486457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06570741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439238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3956072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9873967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3422650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960352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a:xfrm>
            <a:off x="10729455" y="2869895"/>
            <a:ext cx="1154151" cy="1090789"/>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1675718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nl-NL" smtClean="0"/>
              <a:t>Klik om de stijl te bewerken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26892242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7899250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9820453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4618307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6478252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975188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75835211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8741957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97569899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008577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0831701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nchor="ct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311468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nl-NL" smtClean="0"/>
              <a:t>Klik om de stijl te bewerken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8023922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7151928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901674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8239788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3636377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337131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nl-NL" smtClean="0"/>
              <a:t>Klik om de stijl te bewerken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a:xfrm>
            <a:off x="6399212" y="5883275"/>
            <a:ext cx="914400" cy="365125"/>
          </a:xfrm>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a:xfrm>
            <a:off x="1141412" y="5883275"/>
            <a:ext cx="5105400" cy="365125"/>
          </a:xfrm>
        </p:spPr>
        <p:txBody>
          <a:bodyPr/>
          <a:lstStyle/>
          <a:p>
            <a:endParaRPr lang="nl-BE"/>
          </a:p>
        </p:txBody>
      </p:sp>
      <p:sp>
        <p:nvSpPr>
          <p:cNvPr id="7" name="Slide Number Placeholder 6"/>
          <p:cNvSpPr>
            <a:spLocks noGrp="1"/>
          </p:cNvSpPr>
          <p:nvPr>
            <p:ph type="sldNum" sz="quarter" idx="12"/>
          </p:nvPr>
        </p:nvSpPr>
        <p:spPr>
          <a:xfrm>
            <a:off x="10742612" y="5883275"/>
            <a:ext cx="322567" cy="365125"/>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1977645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40223148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055240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75573282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75116319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25783040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43236426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smtClean="0"/>
              <a:t>Klik om de modelstijlen te bewerken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1990218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52858773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4783117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nl-NL" smtClean="0"/>
              <a:t>Klik om de stijl te bewerken</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nl-NL" smtClean="0"/>
              <a:t>Klik om de ondertitelstijl van het model te bewerken</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47897625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15166798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nl-NL" smtClean="0"/>
              <a:t>Klik om de stijl te bewerken</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83803153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279498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32683435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20000" y="2505075"/>
            <a:ext cx="5025216"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6" name="Content Placeholder 5"/>
          <p:cNvSpPr>
            <a:spLocks noGrp="1"/>
          </p:cNvSpPr>
          <p:nvPr>
            <p:ph sz="quarter" idx="4"/>
          </p:nvPr>
        </p:nvSpPr>
        <p:spPr>
          <a:xfrm>
            <a:off x="6319840" y="2505075"/>
            <a:ext cx="503554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9250126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2165673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0953796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42065170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25385090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3570489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27899559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nl-NL" smtClean="0"/>
              <a:t>Klik om de stijl te bewerken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828042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nl-NL" smtClean="0"/>
              <a:t>Klik om de stijl te bewerken</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36300867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nl-NL" smtClean="0"/>
              <a:t>Klik om de modelstijlen te bewerken</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391607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84359163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68663340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55775389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3624204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2692397" y="5037663"/>
            <a:ext cx="5214635" cy="279400"/>
          </a:xfrm>
        </p:spPr>
        <p:txBody>
          <a:bodyPr/>
          <a:lstStyle/>
          <a:p>
            <a:endParaRPr lang="nl-BE"/>
          </a:p>
        </p:txBody>
      </p:sp>
      <p:sp>
        <p:nvSpPr>
          <p:cNvPr id="6" name="Slide Number Placeholder 5"/>
          <p:cNvSpPr>
            <a:spLocks noGrp="1"/>
          </p:cNvSpPr>
          <p:nvPr>
            <p:ph type="sldNum" sz="quarter" idx="12"/>
          </p:nvPr>
        </p:nvSpPr>
        <p:spPr>
          <a:xfrm>
            <a:off x="8956900" y="5037663"/>
            <a:ext cx="551167" cy="279400"/>
          </a:xfrm>
        </p:spPr>
        <p:txBody>
          <a:bodyPr/>
          <a:lstStyle/>
          <a:p>
            <a:fld id="{3E94F9B6-7E9C-401D-8F28-FB13CCC966B9}" type="slidenum">
              <a:rPr lang="nl-BE" smtClean="0"/>
              <a:t>‹nr.›</a:t>
            </a:fld>
            <a:endParaRPr lang="nl-BE"/>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047377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5419897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42029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5528482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512726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598069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876432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85278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13873210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593775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smtClean="0"/>
              <a:t>Klik om de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92631538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86123039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104229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59879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9925390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02581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05941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90900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7903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038837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2692397" y="5037663"/>
            <a:ext cx="5214635" cy="279400"/>
          </a:xfrm>
        </p:spPr>
        <p:txBody>
          <a:bodyPr/>
          <a:lstStyle/>
          <a:p>
            <a:endParaRPr lang="nl-BE"/>
          </a:p>
        </p:txBody>
      </p:sp>
      <p:sp>
        <p:nvSpPr>
          <p:cNvPr id="6" name="Slide Number Placeholder 5"/>
          <p:cNvSpPr>
            <a:spLocks noGrp="1"/>
          </p:cNvSpPr>
          <p:nvPr>
            <p:ph type="sldNum" sz="quarter" idx="12"/>
          </p:nvPr>
        </p:nvSpPr>
        <p:spPr>
          <a:xfrm>
            <a:off x="8956900" y="5037663"/>
            <a:ext cx="551167" cy="279400"/>
          </a:xfrm>
        </p:spPr>
        <p:txBody>
          <a:bodyPr/>
          <a:lstStyle/>
          <a:p>
            <a:fld id="{3E94F9B6-7E9C-401D-8F28-FB13CCC966B9}" type="slidenum">
              <a:rPr lang="nl-BE" smtClean="0"/>
              <a:t>‹nr.›</a:t>
            </a:fld>
            <a:endParaRPr lang="nl-BE"/>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724583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64647457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295754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536193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60796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348357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47255530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927295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smtClean="0"/>
              <a:t>Klik om de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67151719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633539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a:xfrm>
            <a:off x="10729455" y="4711309"/>
            <a:ext cx="1154151" cy="1090789"/>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88009946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63440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94906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02381306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486137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76729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61487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8111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a:xfrm>
            <a:off x="10729455" y="4711615"/>
            <a:ext cx="1154151" cy="1090789"/>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850500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a:xfrm>
            <a:off x="10729455" y="4709925"/>
            <a:ext cx="1154151" cy="1090789"/>
          </a:xfrm>
        </p:spPr>
        <p:txBody>
          <a:bodyPr/>
          <a:lstStyle/>
          <a:p>
            <a:fld id="{3E94F9B6-7E9C-401D-8F28-FB13CCC966B9}" type="slidenum">
              <a:rPr lang="nl-BE" smtClean="0"/>
              <a:t>‹nr.›</a:t>
            </a:fld>
            <a:endParaRPr lang="nl-BE"/>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984470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a:xfrm>
            <a:off x="10729455" y="4709925"/>
            <a:ext cx="1154151" cy="1090789"/>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372135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5778592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781905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818143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0321" y="5936188"/>
            <a:ext cx="6126805" cy="365125"/>
          </a:xfrm>
        </p:spPr>
        <p:txBody>
          <a:bodyPr/>
          <a:lstStyle/>
          <a:p>
            <a:endParaRPr lang="nl-BE"/>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3970946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558373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nl-NL" smtClean="0"/>
              <a:t>Klik om de stijl te bewerken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a:xfrm>
            <a:off x="9255346" y="2750337"/>
            <a:ext cx="1171888" cy="1356442"/>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579276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6814531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nl-NL" smtClean="0"/>
              <a:t>Klik om de stijl te bewerken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a:xfrm>
            <a:off x="10729455" y="2869895"/>
            <a:ext cx="1154151" cy="1090789"/>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647867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963029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nl-NL" smtClean="0"/>
              <a:t>Klik om de stijl te bewerken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0322" y="3030008"/>
            <a:ext cx="4698355"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594123" y="3030008"/>
            <a:ext cx="4700059" cy="2906179"/>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7800394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9574236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5368620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701037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9857499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a:xfrm>
            <a:off x="10729455" y="4711309"/>
            <a:ext cx="1154151" cy="1090789"/>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88435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365077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a:xfrm>
            <a:off x="10729455" y="4711615"/>
            <a:ext cx="1154151" cy="1090789"/>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02175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nl-NL" smtClean="0"/>
              <a:t>Klik om de stijl te bewerken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a:xfrm>
            <a:off x="10729455" y="4709925"/>
            <a:ext cx="1154151" cy="1090789"/>
          </a:xfrm>
        </p:spPr>
        <p:txBody>
          <a:bodyPr/>
          <a:lstStyle/>
          <a:p>
            <a:fld id="{3E94F9B6-7E9C-401D-8F28-FB13CCC966B9}" type="slidenum">
              <a:rPr lang="nl-BE" smtClean="0"/>
              <a:t>‹nr.›</a:t>
            </a:fld>
            <a:endParaRPr lang="nl-BE"/>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7017236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nl-NL" smtClean="0"/>
              <a:t>Klik om de stijl te bewerken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a:xfrm>
            <a:off x="10729455" y="4709925"/>
            <a:ext cx="1154151" cy="1090789"/>
          </a:xfrm>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2440320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nl-NL" smtClean="0"/>
              <a:t>Klik om de stijl te bewerken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600733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nl-NL" smtClean="0"/>
              <a:t>Klik om de stijl te bewerken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235620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7582148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a:xfrm>
            <a:off x="680321" y="5936188"/>
            <a:ext cx="6126805" cy="365125"/>
          </a:xfrm>
        </p:spPr>
        <p:txBody>
          <a:bodyPr/>
          <a:lstStyle/>
          <a:p>
            <a:endParaRPr lang="nl-BE"/>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764130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553969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623692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42712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3292768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4830114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469395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490750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746672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smtClean="0"/>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897837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035211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1487975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08626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6524220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59798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010093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2036342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2709053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8979489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462923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5344837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850855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2113499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86084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8029463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2ABBF51-449D-4BF7-89B4-3C22C5231E32}" type="datetimeFigureOut">
              <a:rPr lang="nl-BE" smtClean="0"/>
              <a:t>27/11/2015</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427556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4772573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418648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2461735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7409420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9093894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smtClean="0"/>
              <a:t>Klik om de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6202162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0615640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4351275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1642764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2ABBF51-449D-4BF7-89B4-3C22C5231E32}" type="datetimeFigureOut">
              <a:rPr lang="nl-BE" smtClean="0"/>
              <a:t>27/11/2015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157032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7" name="Date Placeholder 2"/>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3"/>
          <p:cNvSpPr>
            <a:spLocks noGrp="1"/>
          </p:cNvSpPr>
          <p:nvPr>
            <p:ph type="ftr" sz="quarter" idx="11"/>
          </p:nvPr>
        </p:nvSpPr>
        <p:spPr/>
        <p:txBody>
          <a:bodyPr/>
          <a:lstStyle/>
          <a:p>
            <a:endParaRPr lang="nl-BE"/>
          </a:p>
        </p:txBody>
      </p:sp>
      <p:sp>
        <p:nvSpPr>
          <p:cNvPr id="6" name="Slide Number Placeholder 4"/>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339004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1708042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2"/>
          <p:cNvSpPr>
            <a:spLocks noGrp="1"/>
          </p:cNvSpPr>
          <p:nvPr>
            <p:ph type="ftr" sz="quarter" idx="11"/>
          </p:nvPr>
        </p:nvSpPr>
        <p:spPr/>
        <p:txBody>
          <a:bodyPr/>
          <a:lstStyle/>
          <a:p>
            <a:endParaRPr lang="nl-BE"/>
          </a:p>
        </p:txBody>
      </p:sp>
      <p:sp>
        <p:nvSpPr>
          <p:cNvPr id="6" name="Slide Number Placeholder 3"/>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3541333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5"/>
          <p:cNvSpPr>
            <a:spLocks noGrp="1"/>
          </p:cNvSpPr>
          <p:nvPr>
            <p:ph type="ftr" sz="quarter" idx="11"/>
          </p:nvPr>
        </p:nvSpPr>
        <p:spPr/>
        <p:txBody>
          <a:bodyPr/>
          <a:lstStyle/>
          <a:p>
            <a:endParaRPr lang="nl-BE"/>
          </a:p>
        </p:txBody>
      </p:sp>
      <p:sp>
        <p:nvSpPr>
          <p:cNvPr id="6"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7049882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6130050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2ABBF51-449D-4BF7-89B4-3C22C5231E32}" type="datetimeFigureOut">
              <a:rPr lang="nl-BE" smtClean="0"/>
              <a:t>27/11/2015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2444220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smtClean="0"/>
              <a:t>Klik om de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9468551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smtClean="0"/>
              <a:t>Klik om de stijl te bewerken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203616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3286244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1435490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smtClean="0"/>
              <a:t>Klik om de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4"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5287219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2ABBF51-449D-4BF7-89B4-3C22C5231E32}" type="datetimeFigureOut">
              <a:rPr lang="nl-BE" smtClean="0"/>
              <a:t>27/11/2015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E94F9B6-7E9C-401D-8F28-FB13CCC966B9}" type="slidenum">
              <a:rPr lang="nl-BE" smtClean="0"/>
              <a:t>‹nr.›</a:t>
            </a:fld>
            <a:endParaRPr lang="nl-BE"/>
          </a:p>
        </p:txBody>
      </p:sp>
    </p:spTree>
    <p:extLst>
      <p:ext uri="{BB962C8B-B14F-4D97-AF65-F5344CB8AC3E}">
        <p14:creationId xmlns:p14="http://schemas.microsoft.com/office/powerpoint/2010/main" val="2928308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theme" Target="../theme/theme10.xml"/><Relationship Id="rId3" Type="http://schemas.openxmlformats.org/officeDocument/2006/relationships/slideLayout" Target="../slideLayouts/slideLayout125.xml"/><Relationship Id="rId21" Type="http://schemas.openxmlformats.org/officeDocument/2006/relationships/image" Target="../media/image12.png"/><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image" Target="../media/image11.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image" Target="../media/image10.png"/><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image" Target="../media/image1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theme" Target="../theme/theme11.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image" Target="../media/image14.png"/><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theme" Target="../theme/theme12.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19" Type="http://schemas.openxmlformats.org/officeDocument/2006/relationships/image" Target="../media/image16.png"/><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theme" Target="../theme/theme13.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19" Type="http://schemas.openxmlformats.org/officeDocument/2006/relationships/image" Target="../media/image18.png"/><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theme" Target="../theme/theme14.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19" Type="http://schemas.openxmlformats.org/officeDocument/2006/relationships/image" Target="../media/image20.png"/><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theme" Target="../theme/theme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19" Type="http://schemas.openxmlformats.org/officeDocument/2006/relationships/image" Target="../media/image16.png"/><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theme" Target="../theme/theme16.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10" Type="http://schemas.openxmlformats.org/officeDocument/2006/relationships/slideLayout" Target="../slideLayouts/slideLayout234.xml"/><Relationship Id="rId19" Type="http://schemas.openxmlformats.org/officeDocument/2006/relationships/image" Target="../media/image14.png"/><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theme" Target="../theme/theme17.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18" Type="http://schemas.openxmlformats.org/officeDocument/2006/relationships/theme" Target="../theme/theme18.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17" Type="http://schemas.openxmlformats.org/officeDocument/2006/relationships/slideLayout" Target="../slideLayouts/slideLayout275.xml"/><Relationship Id="rId2" Type="http://schemas.openxmlformats.org/officeDocument/2006/relationships/slideLayout" Target="../slideLayouts/slideLayout260.xml"/><Relationship Id="rId16" Type="http://schemas.openxmlformats.org/officeDocument/2006/relationships/slideLayout" Target="../slideLayouts/slideLayout274.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18" Type="http://schemas.openxmlformats.org/officeDocument/2006/relationships/theme" Target="../theme/theme19.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slideLayout" Target="../slideLayouts/slideLayout292.xml"/><Relationship Id="rId2" Type="http://schemas.openxmlformats.org/officeDocument/2006/relationships/slideLayout" Target="../slideLayouts/slideLayout277.xml"/><Relationship Id="rId16" Type="http://schemas.openxmlformats.org/officeDocument/2006/relationships/slideLayout" Target="../slideLayouts/slideLayout291.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slideLayout" Target="../slideLayouts/slideLayout290.xml"/><Relationship Id="rId10" Type="http://schemas.openxmlformats.org/officeDocument/2006/relationships/slideLayout" Target="../slideLayouts/slideLayout285.xml"/><Relationship Id="rId19" Type="http://schemas.openxmlformats.org/officeDocument/2006/relationships/image" Target="../media/image24.png"/><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slideLayout" Target="../slideLayouts/slideLayout305.xml"/><Relationship Id="rId18" Type="http://schemas.openxmlformats.org/officeDocument/2006/relationships/theme" Target="../theme/theme2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20" Type="http://schemas.openxmlformats.org/officeDocument/2006/relationships/image" Target="../media/image28.png"/><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5" Type="http://schemas.openxmlformats.org/officeDocument/2006/relationships/slideLayout" Target="../slideLayouts/slideLayout307.xml"/><Relationship Id="rId10" Type="http://schemas.openxmlformats.org/officeDocument/2006/relationships/slideLayout" Target="../slideLayouts/slideLayout302.xml"/><Relationship Id="rId19" Type="http://schemas.openxmlformats.org/officeDocument/2006/relationships/image" Target="../media/image27.png"/><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18" Type="http://schemas.openxmlformats.org/officeDocument/2006/relationships/theme" Target="../theme/theme21.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20" Type="http://schemas.openxmlformats.org/officeDocument/2006/relationships/image" Target="../media/image33.png"/><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10" Type="http://schemas.openxmlformats.org/officeDocument/2006/relationships/slideLayout" Target="../slideLayouts/slideLayout319.xml"/><Relationship Id="rId19" Type="http://schemas.openxmlformats.org/officeDocument/2006/relationships/image" Target="../media/image32.png"/><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1.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6.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7.xml"/><Relationship Id="rId3" Type="http://schemas.openxmlformats.org/officeDocument/2006/relationships/slideLayout" Target="../slideLayouts/slideLayout86.xml"/><Relationship Id="rId21" Type="http://schemas.openxmlformats.org/officeDocument/2006/relationships/image" Target="../media/image7.png"/><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image" Target="../media/image6.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19" Type="http://schemas.openxmlformats.org/officeDocument/2006/relationships/image" Target="../media/image5.png"/><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8.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9.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9528443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BE"/>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3000688905"/>
      </p:ext>
    </p:extLst>
  </p:cSld>
  <p:clrMap bg1="dk1" tx1="lt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3914243512"/>
      </p:ext>
    </p:extLst>
  </p:cSld>
  <p:clrMap bg1="dk1" tx1="lt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3889536074"/>
      </p:ext>
    </p:extLst>
  </p:cSld>
  <p:clrMap bg1="dk1" tx1="lt1" bg2="dk2"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3461112893"/>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220077864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3177810077"/>
      </p:ext>
    </p:extLst>
  </p:cSld>
  <p:clrMap bg1="dk1" tx1="lt1" bg2="dk2"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3650747615"/>
      </p:ext>
    </p:extLst>
  </p:cSld>
  <p:clrMap bg1="dk1" tx1="lt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nl-BE"/>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17717493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nl-BE"/>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1094785812"/>
      </p:ext>
    </p:extLst>
  </p:cSld>
  <p:clrMap bg1="dk1" tx1="lt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1762308818"/>
      </p:ext>
    </p:extLst>
  </p:cSld>
  <p:clrMap bg1="dk1" tx1="lt1" bg2="dk2"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GB">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r" fontAlgn="base">
              <a:spcBef>
                <a:spcPct val="0"/>
              </a:spcBef>
              <a:spcAft>
                <a:spcPct val="0"/>
              </a:spcAft>
            </a:pPr>
            <a:fld id="{23D39DC4-3E68-4753-A385-41408831807F}" type="slidenum">
              <a:rPr lang="en-GB">
                <a:solidFill>
                  <a:srgbClr val="000000"/>
                </a:solidFill>
              </a:rPr>
              <a:pPr algn="r" fontAlgn="base">
                <a:spcBef>
                  <a:spcPct val="0"/>
                </a:spcBef>
                <a:spcAft>
                  <a:spcPct val="0"/>
                </a:spcAft>
              </a:pPr>
              <a:t>‹nr.›</a:t>
            </a:fld>
            <a:endParaRPr lang="en-GB">
              <a:solidFill>
                <a:srgbClr val="000000"/>
              </a:solidFill>
            </a:endParaRPr>
          </a:p>
        </p:txBody>
      </p:sp>
    </p:spTree>
    <p:extLst>
      <p:ext uri="{BB962C8B-B14F-4D97-AF65-F5344CB8AC3E}">
        <p14:creationId xmlns:p14="http://schemas.microsoft.com/office/powerpoint/2010/main" val="3872050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Times New Roman" pitchFamily="18" charset="0"/>
        </a:defRPr>
      </a:lvl2pPr>
      <a:lvl3pPr algn="ctr" rtl="0" fontAlgn="base">
        <a:spcBef>
          <a:spcPct val="0"/>
        </a:spcBef>
        <a:spcAft>
          <a:spcPct val="0"/>
        </a:spcAft>
        <a:defRPr sz="4400">
          <a:solidFill>
            <a:schemeClr val="tx2"/>
          </a:solidFill>
          <a:latin typeface="Times New Roman" pitchFamily="18" charset="0"/>
          <a:cs typeface="Times New Roman" pitchFamily="18" charset="0"/>
        </a:defRPr>
      </a:lvl3pPr>
      <a:lvl4pPr algn="ctr" rtl="0" fontAlgn="base">
        <a:spcBef>
          <a:spcPct val="0"/>
        </a:spcBef>
        <a:spcAft>
          <a:spcPct val="0"/>
        </a:spcAft>
        <a:defRPr sz="4400">
          <a:solidFill>
            <a:schemeClr val="tx2"/>
          </a:solidFill>
          <a:latin typeface="Times New Roman" pitchFamily="18" charset="0"/>
          <a:cs typeface="Times New Roman" pitchFamily="18" charset="0"/>
        </a:defRPr>
      </a:lvl4pPr>
      <a:lvl5pPr algn="ctr" rtl="0" fontAlgn="base">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nl-BE"/>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1065197162"/>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nl-BE"/>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939957976"/>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 id="2147484116" r:id="rId14"/>
    <p:sldLayoutId id="2147484117" r:id="rId15"/>
    <p:sldLayoutId id="2147484118" r:id="rId16"/>
    <p:sldLayoutId id="214748411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103886544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3286576896"/>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3196756735"/>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ABBF51-449D-4BF7-89B4-3C22C5231E32}" type="datetimeFigureOut">
              <a:rPr lang="nl-BE" smtClean="0"/>
              <a:t>27/11/2015</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342373018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smtClean="0"/>
              <a:t>Klik om de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BE"/>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2507003778"/>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nl-BE"/>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1461196521"/>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ABBF51-449D-4BF7-89B4-3C22C5231E32}" type="datetimeFigureOut">
              <a:rPr lang="nl-BE" smtClean="0"/>
              <a:t>27/11/2015</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4F9B6-7E9C-401D-8F28-FB13CCC966B9}" type="slidenum">
              <a:rPr lang="nl-BE" smtClean="0"/>
              <a:t>‹nr.›</a:t>
            </a:fld>
            <a:endParaRPr lang="nl-BE"/>
          </a:p>
        </p:txBody>
      </p:sp>
    </p:spTree>
    <p:extLst>
      <p:ext uri="{BB962C8B-B14F-4D97-AF65-F5344CB8AC3E}">
        <p14:creationId xmlns:p14="http://schemas.microsoft.com/office/powerpoint/2010/main" val="3444815358"/>
      </p:ext>
    </p:extLst>
  </p:cSld>
  <p:clrMap bg1="dk1" tx1="lt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7.gif"/></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46.xml"/><Relationship Id="rId1" Type="http://schemas.openxmlformats.org/officeDocument/2006/relationships/themeOverride" Target="../theme/themeOverride2.xml"/></Relationships>
</file>

<file path=ppt/slides/_rels/slide10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9.xml"/></Relationships>
</file>

<file path=ppt/slides/_rels/slide10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9.xml"/></Relationships>
</file>

<file path=ppt/slides/_rels/slide10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9.xml"/></Relationships>
</file>

<file path=ppt/slides/_rels/slide10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9.xml"/></Relationships>
</file>

<file path=ppt/slides/_rels/slide10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9.xml"/></Relationships>
</file>

<file path=ppt/slides/_rels/slide10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9.xml"/></Relationships>
</file>

<file path=ppt/slides/_rels/slide10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8.xml"/></Relationships>
</file>

<file path=ppt/slides/_rels/slide10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90.xml"/></Relationships>
</file>

<file path=ppt/slides/_rels/slide10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46.xml"/><Relationship Id="rId1" Type="http://schemas.openxmlformats.org/officeDocument/2006/relationships/themeOverride" Target="../theme/themeOverride3.xm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90.xml"/><Relationship Id="rId1" Type="http://schemas.openxmlformats.org/officeDocument/2006/relationships/themeOverride" Target="../theme/themeOverride27.xml"/></Relationships>
</file>

<file path=ppt/slides/_rels/slide11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slideLayout" Target="../slideLayouts/slideLayout90.xml"/><Relationship Id="rId1" Type="http://schemas.openxmlformats.org/officeDocument/2006/relationships/themeOverride" Target="../theme/themeOverride28.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90.xml"/><Relationship Id="rId1" Type="http://schemas.openxmlformats.org/officeDocument/2006/relationships/themeOverride" Target="../theme/themeOverride29.xml"/></Relationships>
</file>

<file path=ppt/slides/_rels/slide1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90.xml"/><Relationship Id="rId1" Type="http://schemas.openxmlformats.org/officeDocument/2006/relationships/themeOverride" Target="../theme/themeOverride30.xml"/></Relationships>
</file>

<file path=ppt/slides/_rels/slide11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slideLayout" Target="../slideLayouts/slideLayout90.xml"/><Relationship Id="rId1" Type="http://schemas.openxmlformats.org/officeDocument/2006/relationships/themeOverride" Target="../theme/themeOverride31.xml"/></Relationships>
</file>

<file path=ppt/slides/_rels/slide11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slideLayout" Target="../slideLayouts/slideLayout90.xml"/><Relationship Id="rId1" Type="http://schemas.openxmlformats.org/officeDocument/2006/relationships/themeOverride" Target="../theme/themeOverride32.xml"/></Relationships>
</file>

<file path=ppt/slides/_rels/slide11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slideLayout" Target="../slideLayouts/slideLayout90.xml"/><Relationship Id="rId1" Type="http://schemas.openxmlformats.org/officeDocument/2006/relationships/themeOverride" Target="../theme/themeOverride33.xml"/></Relationships>
</file>

<file path=ppt/slides/_rels/slide11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slideLayout" Target="../slideLayouts/slideLayout90.xml"/><Relationship Id="rId1" Type="http://schemas.openxmlformats.org/officeDocument/2006/relationships/themeOverride" Target="../theme/themeOverride34.xml"/></Relationships>
</file>

<file path=ppt/slides/_rels/slide11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slideLayout" Target="../slideLayouts/slideLayout90.xml"/><Relationship Id="rId1" Type="http://schemas.openxmlformats.org/officeDocument/2006/relationships/themeOverride" Target="../theme/themeOverride35.xml"/></Relationships>
</file>

<file path=ppt/slides/_rels/slide11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slideLayout" Target="../slideLayouts/slideLayout90.xml"/><Relationship Id="rId1" Type="http://schemas.openxmlformats.org/officeDocument/2006/relationships/themeOverride" Target="../theme/themeOverride36.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46.xml"/><Relationship Id="rId1" Type="http://schemas.openxmlformats.org/officeDocument/2006/relationships/themeOverride" Target="../theme/themeOverride4.xml"/></Relationships>
</file>

<file path=ppt/slides/_rels/slide12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slideLayout" Target="../slideLayouts/slideLayout90.xml"/><Relationship Id="rId1" Type="http://schemas.openxmlformats.org/officeDocument/2006/relationships/themeOverride" Target="../theme/themeOverride37.xml"/></Relationships>
</file>

<file path=ppt/slides/_rels/slide12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slideLayout" Target="../slideLayouts/slideLayout90.xml"/><Relationship Id="rId1" Type="http://schemas.openxmlformats.org/officeDocument/2006/relationships/themeOverride" Target="../theme/themeOverride38.xml"/><Relationship Id="rId4" Type="http://schemas.openxmlformats.org/officeDocument/2006/relationships/image" Target="../media/image87.jpg"/></Relationships>
</file>

<file path=ppt/slides/_rels/slide1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90.xml"/><Relationship Id="rId1" Type="http://schemas.openxmlformats.org/officeDocument/2006/relationships/themeOverride" Target="../theme/themeOverride39.xml"/><Relationship Id="rId4" Type="http://schemas.openxmlformats.org/officeDocument/2006/relationships/image" Target="../media/image89.jpg"/></Relationships>
</file>

<file path=ppt/slides/_rels/slide12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slideLayout" Target="../slideLayouts/slideLayout90.xml"/><Relationship Id="rId1" Type="http://schemas.openxmlformats.org/officeDocument/2006/relationships/themeOverride" Target="../theme/themeOverride40.xml"/></Relationships>
</file>

<file path=ppt/slides/_rels/slide12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slideLayout" Target="../slideLayouts/slideLayout90.xml"/><Relationship Id="rId1" Type="http://schemas.openxmlformats.org/officeDocument/2006/relationships/themeOverride" Target="../theme/themeOverride41.xml"/></Relationships>
</file>

<file path=ppt/slides/_rels/slide12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29.xml"/></Relationships>
</file>

<file path=ppt/slides/_rels/slide12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29.xml"/></Relationships>
</file>

<file path=ppt/slides/_rels/slide12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29.xml"/></Relationships>
</file>

<file path=ppt/slides/_rels/slide128.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29.xml"/></Relationships>
</file>

<file path=ppt/slides/_rels/slide12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46.xml"/><Relationship Id="rId1" Type="http://schemas.openxmlformats.org/officeDocument/2006/relationships/themeOverride" Target="../theme/themeOverride5.xml"/></Relationships>
</file>

<file path=ppt/slides/_rels/slide13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29.xml"/></Relationships>
</file>

<file path=ppt/slides/_rels/slide13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29.xml"/></Relationships>
</file>

<file path=ppt/slides/_rels/slide13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4.jpg"/><Relationship Id="rId1" Type="http://schemas.openxmlformats.org/officeDocument/2006/relationships/slideLayout" Target="../slideLayouts/slideLayout129.xml"/></Relationships>
</file>

<file path=ppt/slides/_rels/slide13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29.xml"/></Relationships>
</file>

<file path=ppt/slides/_rels/slide1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129.xml"/><Relationship Id="rId1" Type="http://schemas.openxmlformats.org/officeDocument/2006/relationships/themeOverride" Target="../theme/themeOverride42.xml"/></Relationships>
</file>

<file path=ppt/slides/_rels/slide1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129.xml"/><Relationship Id="rId1" Type="http://schemas.openxmlformats.org/officeDocument/2006/relationships/themeOverride" Target="../theme/themeOverride43.xml"/></Relationships>
</file>

<file path=ppt/slides/_rels/slide1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129.xml"/><Relationship Id="rId1" Type="http://schemas.openxmlformats.org/officeDocument/2006/relationships/themeOverride" Target="../theme/themeOverride44.xml"/></Relationships>
</file>

<file path=ppt/slides/_rels/slide1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slideLayout" Target="../slideLayouts/slideLayout129.xml"/><Relationship Id="rId1" Type="http://schemas.openxmlformats.org/officeDocument/2006/relationships/themeOverride" Target="../theme/themeOverride45.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13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slideLayout" Target="../slideLayouts/slideLayout129.xml"/><Relationship Id="rId1" Type="http://schemas.openxmlformats.org/officeDocument/2006/relationships/themeOverride" Target="../theme/themeOverride46.xml"/><Relationship Id="rId5" Type="http://schemas.openxmlformats.org/officeDocument/2006/relationships/image" Target="../media/image103.jpeg"/><Relationship Id="rId4" Type="http://schemas.openxmlformats.org/officeDocument/2006/relationships/image" Target="../media/image100.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1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248.xml"/></Relationships>
</file>

<file path=ppt/slides/_rels/slide152.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248.xml"/></Relationships>
</file>

<file path=ppt/slides/_rels/slide15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265.xml"/><Relationship Id="rId1" Type="http://schemas.openxmlformats.org/officeDocument/2006/relationships/themeOverride" Target="../theme/themeOverride47.xml"/></Relationships>
</file>

<file path=ppt/slides/_rels/slide15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265.xml"/><Relationship Id="rId1" Type="http://schemas.openxmlformats.org/officeDocument/2006/relationships/themeOverride" Target="../theme/themeOverride48.xml"/></Relationships>
</file>

<file path=ppt/slides/_rels/slide15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265.xml"/><Relationship Id="rId1" Type="http://schemas.openxmlformats.org/officeDocument/2006/relationships/themeOverride" Target="../theme/themeOverride49.xml"/></Relationships>
</file>

<file path=ppt/slides/_rels/slide15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265.xml"/><Relationship Id="rId1" Type="http://schemas.openxmlformats.org/officeDocument/2006/relationships/themeOverride" Target="../theme/themeOverride50.xml"/></Relationships>
</file>

<file path=ppt/slides/_rels/slide15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265.xml"/><Relationship Id="rId1" Type="http://schemas.openxmlformats.org/officeDocument/2006/relationships/themeOverride" Target="../theme/themeOverride51.xml"/></Relationships>
</file>

<file path=ppt/slides/_rels/slide15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265.xml"/><Relationship Id="rId1" Type="http://schemas.openxmlformats.org/officeDocument/2006/relationships/themeOverride" Target="../theme/themeOverride5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265.xml"/><Relationship Id="rId1" Type="http://schemas.openxmlformats.org/officeDocument/2006/relationships/themeOverride" Target="../theme/themeOverride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265.xml"/><Relationship Id="rId1" Type="http://schemas.openxmlformats.org/officeDocument/2006/relationships/themeOverride" Target="../theme/themeOverride54.xml"/></Relationships>
</file>

<file path=ppt/slides/_rels/slide16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265.xml"/><Relationship Id="rId1" Type="http://schemas.openxmlformats.org/officeDocument/2006/relationships/themeOverride" Target="../theme/themeOverride55.xml"/></Relationships>
</file>

<file path=ppt/slides/_rels/slide16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265.xml"/><Relationship Id="rId1" Type="http://schemas.openxmlformats.org/officeDocument/2006/relationships/themeOverride" Target="../theme/themeOverride56.xml"/></Relationships>
</file>

<file path=ppt/slides/_rels/slide16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slideLayout" Target="../slideLayouts/slideLayout265.xml"/><Relationship Id="rId1" Type="http://schemas.openxmlformats.org/officeDocument/2006/relationships/themeOverride" Target="../theme/themeOverride57.xml"/></Relationships>
</file>

<file path=ppt/slides/_rels/slide164.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8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8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8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6.jpg"/><Relationship Id="rId1" Type="http://schemas.openxmlformats.org/officeDocument/2006/relationships/slideLayout" Target="../slideLayouts/slideLayout282.xml"/></Relationships>
</file>

<file path=ppt/slides/_rels/slide16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6.jpg"/><Relationship Id="rId1" Type="http://schemas.openxmlformats.org/officeDocument/2006/relationships/slideLayout" Target="../slideLayouts/slideLayout282.xml"/></Relationships>
</file>

<file path=ppt/slides/_rels/slide16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6.jpg"/><Relationship Id="rId1" Type="http://schemas.openxmlformats.org/officeDocument/2006/relationships/slideLayout" Target="../slideLayouts/slideLayout28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7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6.jpg"/><Relationship Id="rId1" Type="http://schemas.openxmlformats.org/officeDocument/2006/relationships/slideLayout" Target="../slideLayouts/slideLayout282.xml"/></Relationships>
</file>

<file path=ppt/slides/_rels/slide17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82.xml"/></Relationships>
</file>

<file path=ppt/slides/_rels/slide17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82.xml"/></Relationships>
</file>

<file path=ppt/slides/_rels/slide17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82.xml"/></Relationships>
</file>

<file path=ppt/slides/_rels/slide17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82.xml"/></Relationships>
</file>

<file path=ppt/slides/_rels/slide17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82.xml"/></Relationships>
</file>

<file path=ppt/slides/_rels/slide17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82.xml"/></Relationships>
</file>

<file path=ppt/slides/_rels/slide17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82.xml"/></Relationships>
</file>

<file path=ppt/slides/_rels/slide17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8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199.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316.xml"/></Relationships>
</file>

<file path=ppt/slides/_rels/slide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0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31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16.xml"/></Relationships>
</file>

<file path=ppt/slides/_rels/slide20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82.xml"/></Relationships>
</file>

<file path=ppt/slides/_rels/slide20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28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10.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1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12.xml"/></Relationships>
</file>

<file path=ppt/slides/_rels/slide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13.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14.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1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1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1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1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3.xml"/><Relationship Id="rId1" Type="http://schemas.openxmlformats.org/officeDocument/2006/relationships/themeOverride" Target="../theme/themeOverride20.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3.xml"/><Relationship Id="rId1" Type="http://schemas.openxmlformats.org/officeDocument/2006/relationships/themeOverride" Target="../theme/themeOverride2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3.xml"/><Relationship Id="rId1" Type="http://schemas.openxmlformats.org/officeDocument/2006/relationships/themeOverride" Target="../theme/themeOverride22.xml"/></Relationships>
</file>

<file path=ppt/slides/_rels/slide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63.xml"/><Relationship Id="rId1" Type="http://schemas.openxmlformats.org/officeDocument/2006/relationships/themeOverride" Target="../theme/themeOverride23.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24.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3.xml"/><Relationship Id="rId1" Type="http://schemas.openxmlformats.org/officeDocument/2006/relationships/themeOverride" Target="../theme/themeOverride25.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90.xml"/><Relationship Id="rId1" Type="http://schemas.openxmlformats.org/officeDocument/2006/relationships/themeOverride" Target="../theme/themeOverride26.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9.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9.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9.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9.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9.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9.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9.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9.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9.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9.xml"/></Relationships>
</file>

<file path=ppt/slides/_rels/slide8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9.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9.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9.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slideLayout" Target="../slideLayouts/slideLayout46.xml"/><Relationship Id="rId1" Type="http://schemas.openxmlformats.org/officeDocument/2006/relationships/themeOverride" Target="../theme/themeOverride1.xml"/></Relationships>
</file>

<file path=ppt/slides/_rels/slide9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9.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9.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9.xml"/></Relationships>
</file>

<file path=ppt/slides/_rels/slide9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9.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9.xml"/></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9.xml"/></Relationships>
</file>

<file path=ppt/slides/_rels/slide9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9.xml"/></Relationships>
</file>

<file path=ppt/slides/_rels/slide97.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79.xml"/></Relationships>
</file>

<file path=ppt/slides/_rels/slide9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2050" name="Picture 2" descr="E:\Bijbelstudies\Maps charts photos cliparts etc\Revelation\APOCALYPSE 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81200"/>
            <a:ext cx="8610600" cy="2268538"/>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2470321" y="4456670"/>
            <a:ext cx="7323438" cy="1015663"/>
          </a:xfrm>
          <a:prstGeom prst="rect">
            <a:avLst/>
          </a:prstGeom>
          <a:solidFill>
            <a:schemeClr val="tx1"/>
          </a:solidFill>
        </p:spPr>
        <p:txBody>
          <a:bodyPr wrap="square" rtlCol="0">
            <a:spAutoFit/>
          </a:bodyPr>
          <a:lstStyle/>
          <a:p>
            <a:pPr algn="ctr"/>
            <a:r>
              <a:rPr lang="nl-BE" sz="6000" b="1" dirty="0" err="1" smtClean="0">
                <a:ln w="6600">
                  <a:solidFill>
                    <a:srgbClr val="FF0000"/>
                  </a:solidFill>
                  <a:prstDash val="solid"/>
                </a:ln>
                <a:solidFill>
                  <a:srgbClr val="FFFFFF"/>
                </a:solidFill>
                <a:effectLst>
                  <a:glow rad="101600">
                    <a:srgbClr val="FF0000">
                      <a:alpha val="60000"/>
                    </a:srgbClr>
                  </a:glow>
                  <a:outerShdw dist="38100" dir="2700000" algn="tl" rotWithShape="0">
                    <a:schemeClr val="accent2"/>
                  </a:outerShdw>
                </a:effectLst>
                <a:latin typeface="Arial" panose="020B0604020202020204" pitchFamily="34" charset="0"/>
                <a:cs typeface="Arial" panose="020B0604020202020204" pitchFamily="34" charset="0"/>
              </a:rPr>
              <a:t>Apocalypse</a:t>
            </a:r>
            <a:r>
              <a:rPr lang="nl-BE" sz="6000" b="1" dirty="0" smtClean="0">
                <a:ln w="6600">
                  <a:solidFill>
                    <a:srgbClr val="FF0000"/>
                  </a:solidFill>
                  <a:prstDash val="solid"/>
                </a:ln>
                <a:solidFill>
                  <a:srgbClr val="FFFFFF"/>
                </a:solidFill>
                <a:effectLst>
                  <a:glow rad="101600">
                    <a:srgbClr val="FF0000">
                      <a:alpha val="60000"/>
                    </a:srgbClr>
                  </a:glow>
                  <a:outerShdw dist="38100" dir="2700000" algn="tl" rotWithShape="0">
                    <a:schemeClr val="accent2"/>
                  </a:outerShdw>
                </a:effectLst>
                <a:latin typeface="Arial" panose="020B0604020202020204" pitchFamily="34" charset="0"/>
                <a:cs typeface="Arial" panose="020B0604020202020204" pitchFamily="34" charset="0"/>
              </a:rPr>
              <a:t> 14:1-5</a:t>
            </a:r>
            <a:endParaRPr lang="nl-BE" sz="6000" b="1" dirty="0">
              <a:ln w="6600">
                <a:solidFill>
                  <a:srgbClr val="FF0000"/>
                </a:solidFill>
                <a:prstDash val="solid"/>
              </a:ln>
              <a:solidFill>
                <a:srgbClr val="FFFFFF"/>
              </a:solidFill>
              <a:effectLst>
                <a:glow rad="101600">
                  <a:srgbClr val="FF0000">
                    <a:alpha val="60000"/>
                  </a:srgbClr>
                </a:glow>
                <a:outerShdw dist="38100" dir="2700000" algn="tl" rotWithShape="0">
                  <a:schemeClr val="accent2"/>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3422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9092" y="2885409"/>
            <a:ext cx="11599545" cy="3570208"/>
          </a:xfrm>
          <a:prstGeom prst="rect">
            <a:avLst/>
          </a:prstGeom>
        </p:spPr>
        <p:txBody>
          <a:bodyPr wrap="square">
            <a:spAutoFit/>
          </a:bodyPr>
          <a:lstStyle/>
          <a:p>
            <a:r>
              <a:rPr lang="fr-BE" sz="4000" kern="100" dirty="0" smtClean="0">
                <a:effectLst>
                  <a:glow rad="101600">
                    <a:schemeClr val="bg1">
                      <a:alpha val="60000"/>
                    </a:schemeClr>
                  </a:glow>
                </a:effectLst>
                <a:latin typeface="Arial" panose="020B0604020202020204" pitchFamily="34" charset="0"/>
                <a:ea typeface="SimSun" panose="02010600030101010101" pitchFamily="2" charset="-122"/>
              </a:rPr>
              <a:t>Romains 11:26</a:t>
            </a:r>
            <a:endParaRPr lang="fr-BE" sz="4000" i="1" kern="100" dirty="0" smtClean="0">
              <a:effectLst>
                <a:glow rad="101600">
                  <a:schemeClr val="bg1">
                    <a:alpha val="60000"/>
                  </a:schemeClr>
                </a:glow>
              </a:effectLst>
              <a:latin typeface="Arial" panose="020B0604020202020204" pitchFamily="34" charset="0"/>
              <a:ea typeface="SimSun" panose="02010600030101010101" pitchFamily="2" charset="-122"/>
            </a:endParaRPr>
          </a:p>
          <a:p>
            <a:endParaRPr lang="fr-BE" sz="1000" i="1" kern="100" dirty="0">
              <a:effectLst>
                <a:glow rad="101600">
                  <a:schemeClr val="bg1">
                    <a:alpha val="60000"/>
                  </a:schemeClr>
                </a:glo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ainsi tout Israël sera sauvé,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selon qu’il est écrit :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libérateur viendra de Sion,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il détournera de Jacob les impiétés ;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00" y="275559"/>
            <a:ext cx="1100137" cy="2126932"/>
          </a:xfrm>
          <a:prstGeom prst="rect">
            <a:avLst/>
          </a:prstGeom>
        </p:spPr>
      </p:pic>
    </p:spTree>
    <p:extLst>
      <p:ext uri="{BB962C8B-B14F-4D97-AF65-F5344CB8AC3E}">
        <p14:creationId xmlns:p14="http://schemas.microsoft.com/office/powerpoint/2010/main" val="11948562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hthoek 1"/>
          <p:cNvSpPr/>
          <p:nvPr/>
        </p:nvSpPr>
        <p:spPr>
          <a:xfrm>
            <a:off x="0" y="971550"/>
            <a:ext cx="12192000" cy="3570208"/>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Zacharie 10:9</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les disperserai parmi les peuples,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au loin ils se souviendront de moi ;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Ils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vivront avec leurs enfants,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ils reviendront.</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8351045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hthoek 1"/>
          <p:cNvSpPr/>
          <p:nvPr/>
        </p:nvSpPr>
        <p:spPr>
          <a:xfrm>
            <a:off x="0" y="971550"/>
            <a:ext cx="12192000" cy="4247317"/>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Zacharie 10:10</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les ramènerai du pays d’Égypte,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les rassemblerai de l’Assyrie ;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les ferai venir au pays de Galaad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au Liban,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l’espace ne leur suffira pas.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7502293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238125"/>
            <a:ext cx="12192000" cy="3570208"/>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Jérémie 16:14</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C’est pourquoi voici, les jours viennent,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dit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l’Éternel, Où l’on ne dira plus :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L’Éternel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est vivant, Lui qui a fait monter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du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pays d’Egypte les enfants d’Israël !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2997783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76200" y="1009650"/>
            <a:ext cx="12192000" cy="4924425"/>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Jérémie 16:15</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Mais on dira : L’Éternel est vivant,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Lui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qui a fait monter les enfants d’Israël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du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pays du septentrion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de tous les pays où il les avait chassés ! Je les ramènerai dans leur pays,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Que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j’avais donné à leurs pères.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8290399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1790700"/>
            <a:ext cx="12192000" cy="3570208"/>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Esaïe 11:12</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Il élèvera une bannière pour les nations,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Il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rassemblera les exilés d’Israël,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il recueillera  es dispersés de Juda,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Des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quatre extrémités de la terre.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629063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66675" y="2314575"/>
            <a:ext cx="12192000" cy="2215991"/>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Esaïe 43:5</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ramènerai de l’orient ta race,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te rassemblerai de l’occident.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8882919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66675" y="1828800"/>
            <a:ext cx="12192000" cy="3570208"/>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Esaïe 43:6</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dirai au septentrion: Donne !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au midi : Ne retiens point !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Fais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venir mes fils des pays lointains,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mes filles de l’extrémité de la terre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6356749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80975" y="2514511"/>
            <a:ext cx="11944350" cy="4247317"/>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Jérémie 31:8 </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rPr>
              <a:t>Voici</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 je les ramène du pays du septentrion, Je les rassemble des extrémités de la terre ; Parmi eux sont l’aveugle et le boiteux, </a:t>
            </a:r>
            <a:endPar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femme enceinte et celle en travail ; </a:t>
            </a:r>
            <a:endPar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rPr>
              <a:t>C’est </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une grande multitude, qui revient ici. </a:t>
            </a:r>
            <a:endParaRPr lang="nl-BE" sz="4400" b="1" dirty="0">
              <a:effectLst>
                <a:outerShdw blurRad="38100" dist="38100" dir="2700000" algn="tl">
                  <a:srgbClr val="000000">
                    <a:alpha val="43137"/>
                  </a:srgbClr>
                </a:outerShdw>
              </a:effectLst>
            </a:endParaRPr>
          </a:p>
        </p:txBody>
      </p:sp>
      <p:pic>
        <p:nvPicPr>
          <p:cNvPr id="1026" name="Picture 2" descr="http://simaletichevski.com/wp-content/uploads/2014/04/hist_uk_20_palestine_1920_1948_pic_jewish_immigrants_haifa_palestine_194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4950" y="178155"/>
            <a:ext cx="2889250" cy="2914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783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22423" y="3099140"/>
            <a:ext cx="12192000" cy="3693319"/>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Genèse 15:18 </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fit alliance avec Abram, et dit : </a:t>
            </a:r>
            <a:endPar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donne ce pays à ta postérité, </a:t>
            </a:r>
            <a:endPar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depuis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fleuve d'Égypte </a:t>
            </a:r>
            <a:endPar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jusqu'au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grand fleuve, au fleuve d'Euphrate</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2377" y="134380"/>
            <a:ext cx="4298093" cy="3295205"/>
          </a:xfrm>
          <a:prstGeom prst="rect">
            <a:avLst/>
          </a:prstGeom>
        </p:spPr>
      </p:pic>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b="12869"/>
          <a:stretch/>
        </p:blipFill>
        <p:spPr>
          <a:xfrm>
            <a:off x="3690963" y="134379"/>
            <a:ext cx="3840892" cy="3295206"/>
          </a:xfrm>
          <a:prstGeom prst="rect">
            <a:avLst/>
          </a:prstGeom>
        </p:spPr>
      </p:pic>
    </p:spTree>
    <p:extLst>
      <p:ext uri="{BB962C8B-B14F-4D97-AF65-F5344CB8AC3E}">
        <p14:creationId xmlns:p14="http://schemas.microsoft.com/office/powerpoint/2010/main" val="27790978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4229" y="2291832"/>
            <a:ext cx="12192000" cy="4247317"/>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Josué 1:4</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Vous aurez pour territoire depuis le désert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Liban jusqu’au grand fleuve,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fleuve de l’Euphrate,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pays des </a:t>
            </a:r>
            <a:r>
              <a:rPr lang="fr-FR" sz="4400" b="1" kern="100" dirty="0" err="1">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Héthiens</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et jusqu’à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grande mer vers le soleil couchant. </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 </a:t>
            </a:r>
            <a:endParaRPr lang="nl-BE" sz="4400" b="1" dirty="0">
              <a:effectLst>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5675" y="129276"/>
            <a:ext cx="4602141" cy="2721016"/>
          </a:xfrm>
          <a:prstGeom prst="rect">
            <a:avLst/>
          </a:prstGeom>
        </p:spPr>
      </p:pic>
    </p:spTree>
    <p:extLst>
      <p:ext uri="{BB962C8B-B14F-4D97-AF65-F5344CB8AC3E}">
        <p14:creationId xmlns:p14="http://schemas.microsoft.com/office/powerpoint/2010/main" val="1119783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9092" y="4133184"/>
            <a:ext cx="11599545" cy="2215991"/>
          </a:xfrm>
          <a:prstGeom prst="rect">
            <a:avLst/>
          </a:prstGeom>
        </p:spPr>
        <p:txBody>
          <a:bodyPr wrap="square">
            <a:spAutoFit/>
          </a:bodyPr>
          <a:lstStyle/>
          <a:p>
            <a:r>
              <a:rPr lang="fr-BE" sz="4000" kern="100" dirty="0" smtClean="0">
                <a:effectLst>
                  <a:glow rad="101600">
                    <a:schemeClr val="bg1">
                      <a:alpha val="60000"/>
                    </a:schemeClr>
                  </a:glow>
                </a:effectLst>
                <a:latin typeface="Arial" panose="020B0604020202020204" pitchFamily="34" charset="0"/>
                <a:ea typeface="SimSun" panose="02010600030101010101" pitchFamily="2" charset="-122"/>
              </a:rPr>
              <a:t>Romains 11:27</a:t>
            </a:r>
            <a:endParaRPr lang="fr-BE" sz="4000" i="1" kern="100" dirty="0" smtClean="0">
              <a:effectLst>
                <a:glow rad="101600">
                  <a:schemeClr val="bg1">
                    <a:alpha val="60000"/>
                  </a:schemeClr>
                </a:glow>
              </a:effectLst>
              <a:latin typeface="Arial" panose="020B0604020202020204" pitchFamily="34" charset="0"/>
              <a:ea typeface="SimSun" panose="02010600030101010101" pitchFamily="2" charset="-122"/>
            </a:endParaRPr>
          </a:p>
          <a:p>
            <a:endParaRPr lang="fr-BE" sz="1000" i="1" kern="100" dirty="0">
              <a:effectLst>
                <a:glow rad="101600">
                  <a:schemeClr val="bg1">
                    <a:alpha val="60000"/>
                  </a:schemeClr>
                </a:glo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ce sera mon alliance avec eux,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Lorsque j’ôterai leurs péchés.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00" y="275559"/>
            <a:ext cx="1100137" cy="2126932"/>
          </a:xfrm>
          <a:prstGeom prst="rect">
            <a:avLst/>
          </a:prstGeom>
        </p:spPr>
      </p:pic>
    </p:spTree>
    <p:extLst>
      <p:ext uri="{BB962C8B-B14F-4D97-AF65-F5344CB8AC3E}">
        <p14:creationId xmlns:p14="http://schemas.microsoft.com/office/powerpoint/2010/main" val="26463619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86035" y="4120632"/>
            <a:ext cx="12192000" cy="2215991"/>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32:13</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la terre de mon peuple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croissent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épines et les ronces</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507" y="303433"/>
            <a:ext cx="5823228" cy="4367421"/>
          </a:xfrm>
          <a:prstGeom prst="rect">
            <a:avLst/>
          </a:prstGeom>
        </p:spPr>
      </p:pic>
    </p:spTree>
    <p:extLst>
      <p:ext uri="{BB962C8B-B14F-4D97-AF65-F5344CB8AC3E}">
        <p14:creationId xmlns:p14="http://schemas.microsoft.com/office/powerpoint/2010/main" val="26772627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27312" y="2281743"/>
            <a:ext cx="12192000" cy="4247317"/>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32:15</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Jusqu’à ce que l’esprit soit répandu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haut sur nous,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le désert se change en verger,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le verger soit considéré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comme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forêt. </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330" y="151003"/>
            <a:ext cx="7614407" cy="2764172"/>
          </a:xfrm>
          <a:prstGeom prst="rect">
            <a:avLst/>
          </a:prstGeom>
        </p:spPr>
      </p:pic>
    </p:spTree>
    <p:extLst>
      <p:ext uri="{BB962C8B-B14F-4D97-AF65-F5344CB8AC3E}">
        <p14:creationId xmlns:p14="http://schemas.microsoft.com/office/powerpoint/2010/main" val="6339641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5367" y="3623981"/>
            <a:ext cx="12192000" cy="2893100"/>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35:1</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désert et le pays aride se réjouiront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solitude s’égaiera,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fleurira comme un narcisse </a:t>
            </a:r>
            <a:endParaRPr lang="nl-BE" sz="4400" b="1" dirty="0">
              <a:effectLst>
                <a:outerShdw blurRad="38100" dist="38100" dir="2700000" algn="tl">
                  <a:srgbClr val="000000">
                    <a:alpha val="43137"/>
                  </a:srgbClr>
                </a:outerShdw>
              </a:effectLst>
            </a:endParaRPr>
          </a:p>
        </p:txBody>
      </p:sp>
      <p:pic>
        <p:nvPicPr>
          <p:cNvPr id="1026" name="Picture 2" descr="http://duanrevig.com/Fleurs/Bulbes/Narcisse%20des%20poetes%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9124" y="230660"/>
            <a:ext cx="5223333" cy="391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3445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9116" y="356445"/>
            <a:ext cx="12511465" cy="6278642"/>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35:2</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Elle se couvrira de fleurs,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tressaillira de joie,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Avec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chants d’allégresse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cris de triomphe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gloire du Liban lui sera donnée,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magnificence du Carmel et de Saron.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verront la gloire de l’Éternel,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magnificence de notre Dieu.</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7380" y="199239"/>
            <a:ext cx="3537358" cy="3537358"/>
          </a:xfrm>
          <a:prstGeom prst="rect">
            <a:avLst/>
          </a:prstGeom>
        </p:spPr>
      </p:pic>
    </p:spTree>
    <p:extLst>
      <p:ext uri="{BB962C8B-B14F-4D97-AF65-F5344CB8AC3E}">
        <p14:creationId xmlns:p14="http://schemas.microsoft.com/office/powerpoint/2010/main" val="18967222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85226" y="3024144"/>
            <a:ext cx="12511465" cy="3570208"/>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41:19</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mettrai dans le désert le cèdre,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l’acacia</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myrte et l’olivier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mettrai dans les lieux stériles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cyprès, l’orme et le buis, tous ensemble </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529" y="234892"/>
            <a:ext cx="4468103" cy="3077478"/>
          </a:xfrm>
          <a:prstGeom prst="rect">
            <a:avLst/>
          </a:prstGeom>
        </p:spPr>
      </p:pic>
    </p:spTree>
    <p:extLst>
      <p:ext uri="{BB962C8B-B14F-4D97-AF65-F5344CB8AC3E}">
        <p14:creationId xmlns:p14="http://schemas.microsoft.com/office/powerpoint/2010/main" val="8234630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8751" y="1071776"/>
            <a:ext cx="12511465" cy="5601533"/>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51:3</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Ainsi l’Éternel a pitié de Sion,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 pitié de toutes ses ruines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rendra son désert semblable à un Eden,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sa terre aride à un jardin de l’Éternel.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joie et l’allégresse se trouveront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milieu d’elle, Les actions de grâces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chant des cantiques.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3297" y="169567"/>
            <a:ext cx="3180835" cy="3010237"/>
          </a:xfrm>
          <a:prstGeom prst="rect">
            <a:avLst/>
          </a:prstGeom>
        </p:spPr>
      </p:pic>
    </p:spTree>
    <p:extLst>
      <p:ext uri="{BB962C8B-B14F-4D97-AF65-F5344CB8AC3E}">
        <p14:creationId xmlns:p14="http://schemas.microsoft.com/office/powerpoint/2010/main" val="3596989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75844" y="4235105"/>
            <a:ext cx="12511465" cy="2215991"/>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34:27</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L’arbre des champs donnera son fruit,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terre donnera ses produits. </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243" y="232075"/>
            <a:ext cx="6025464" cy="4519098"/>
          </a:xfrm>
          <a:prstGeom prst="rect">
            <a:avLst/>
          </a:prstGeom>
        </p:spPr>
      </p:pic>
    </p:spTree>
    <p:extLst>
      <p:ext uri="{BB962C8B-B14F-4D97-AF65-F5344CB8AC3E}">
        <p14:creationId xmlns:p14="http://schemas.microsoft.com/office/powerpoint/2010/main" val="39133530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08732" y="2437562"/>
            <a:ext cx="12511465" cy="4247317"/>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34:29</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J’établirai pour elles une plantation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aura du renom ; elles ne seront plus consumées par la faim dans le pays,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elles ne porteront plus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l’opprobre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des nations.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2062" y="134224"/>
            <a:ext cx="3805805" cy="2854354"/>
          </a:xfrm>
          <a:prstGeom prst="rect">
            <a:avLst/>
          </a:prstGeom>
        </p:spPr>
      </p:pic>
    </p:spTree>
    <p:extLst>
      <p:ext uri="{BB962C8B-B14F-4D97-AF65-F5344CB8AC3E}">
        <p14:creationId xmlns:p14="http://schemas.microsoft.com/office/powerpoint/2010/main" val="1071045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76512" y="4157305"/>
            <a:ext cx="12511465" cy="2215991"/>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36:29</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J’appellerai le blé, et je le multiplierai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ne vous enverrai plus la famine. </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407" y="260059"/>
            <a:ext cx="5954784" cy="4466088"/>
          </a:xfrm>
          <a:prstGeom prst="rect">
            <a:avLst/>
          </a:prstGeom>
        </p:spPr>
      </p:pic>
    </p:spTree>
    <p:extLst>
      <p:ext uri="{BB962C8B-B14F-4D97-AF65-F5344CB8AC3E}">
        <p14:creationId xmlns:p14="http://schemas.microsoft.com/office/powerpoint/2010/main" val="32740507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33899" y="3125460"/>
            <a:ext cx="12511465" cy="3570208"/>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36:30</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multiplierai le fruit des arbres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produit des champs,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afin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vous n’ayez plus l’opprobre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famine parmi les nations.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782" y="235475"/>
            <a:ext cx="2420457" cy="3318368"/>
          </a:xfrm>
          <a:prstGeom prst="rect">
            <a:avLst/>
          </a:prstGeom>
        </p:spPr>
      </p:pic>
    </p:spTree>
    <p:extLst>
      <p:ext uri="{BB962C8B-B14F-4D97-AF65-F5344CB8AC3E}">
        <p14:creationId xmlns:p14="http://schemas.microsoft.com/office/powerpoint/2010/main" val="2278388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9092" y="2818734"/>
            <a:ext cx="11599545" cy="3570208"/>
          </a:xfrm>
          <a:prstGeom prst="rect">
            <a:avLst/>
          </a:prstGeom>
        </p:spPr>
        <p:txBody>
          <a:bodyPr wrap="square">
            <a:spAutoFit/>
          </a:bodyPr>
          <a:lstStyle/>
          <a:p>
            <a:r>
              <a:rPr lang="fr-BE" sz="4000" kern="100" dirty="0" smtClean="0">
                <a:effectLst>
                  <a:glow rad="101600">
                    <a:schemeClr val="bg1">
                      <a:alpha val="60000"/>
                    </a:schemeClr>
                  </a:glow>
                </a:effectLst>
                <a:latin typeface="Arial" panose="020B0604020202020204" pitchFamily="34" charset="0"/>
                <a:ea typeface="SimSun" panose="02010600030101010101" pitchFamily="2" charset="-122"/>
              </a:rPr>
              <a:t>Romains 11:28</a:t>
            </a:r>
            <a:endParaRPr lang="fr-BE" sz="4000" i="1" kern="100" dirty="0" smtClean="0">
              <a:effectLst>
                <a:glow rad="101600">
                  <a:schemeClr val="bg1">
                    <a:alpha val="60000"/>
                  </a:schemeClr>
                </a:glow>
              </a:effectLst>
              <a:latin typeface="Arial" panose="020B0604020202020204" pitchFamily="34" charset="0"/>
              <a:ea typeface="SimSun" panose="02010600030101010101" pitchFamily="2" charset="-122"/>
            </a:endParaRPr>
          </a:p>
          <a:p>
            <a:endParaRPr lang="fr-BE" sz="1000" i="1" kern="100" dirty="0">
              <a:effectLst>
                <a:glow rad="101600">
                  <a:schemeClr val="bg1">
                    <a:alpha val="60000"/>
                  </a:schemeClr>
                </a:glo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 ce qui concerne l’Evangile,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sont ennemis à cause de vous ;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mais en ce qui concerne l’élection,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sont aimés à cause de leurs pères.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00" y="275559"/>
            <a:ext cx="1100137" cy="2126932"/>
          </a:xfrm>
          <a:prstGeom prst="rect">
            <a:avLst/>
          </a:prstGeom>
        </p:spPr>
      </p:pic>
    </p:spTree>
    <p:extLst>
      <p:ext uri="{BB962C8B-B14F-4D97-AF65-F5344CB8AC3E}">
        <p14:creationId xmlns:p14="http://schemas.microsoft.com/office/powerpoint/2010/main" val="1179482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26845" y="3553843"/>
            <a:ext cx="12511465" cy="2893100"/>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36:34</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terre dévastée sera cultivée,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tandis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qu’elle était déserte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aux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yeux de tous les passants </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5082" y="153099"/>
            <a:ext cx="5243119" cy="3932339"/>
          </a:xfrm>
          <a:prstGeom prst="rect">
            <a:avLst/>
          </a:prstGeom>
        </p:spPr>
      </p:pic>
    </p:spTree>
    <p:extLst>
      <p:ext uri="{BB962C8B-B14F-4D97-AF65-F5344CB8AC3E}">
        <p14:creationId xmlns:p14="http://schemas.microsoft.com/office/powerpoint/2010/main" val="7720622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0677" y="2991781"/>
            <a:ext cx="12511465" cy="3570208"/>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36:35</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l’on dira : Cette terre dévastée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est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devenue comme un jardin d’Eden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ces villes ruinées, désertes et abattues, sont fortifiées et habitées. </a:t>
            </a:r>
            <a:endParaRPr lang="nl-BE" sz="4400" b="1" dirty="0">
              <a:effectLst>
                <a:outerShdw blurRad="38100" dist="38100" dir="2700000" algn="tl">
                  <a:srgbClr val="000000">
                    <a:alpha val="43137"/>
                  </a:srgbClr>
                </a:outerShdw>
              </a:effectLst>
            </a:endParaRPr>
          </a:p>
        </p:txBody>
      </p:sp>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4851" y="177917"/>
            <a:ext cx="3391840" cy="3209925"/>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9198" y="177917"/>
            <a:ext cx="4286250" cy="3209925"/>
          </a:xfrm>
          <a:prstGeom prst="rect">
            <a:avLst/>
          </a:prstGeom>
        </p:spPr>
      </p:pic>
    </p:spTree>
    <p:extLst>
      <p:ext uri="{BB962C8B-B14F-4D97-AF65-F5344CB8AC3E}">
        <p14:creationId xmlns:p14="http://schemas.microsoft.com/office/powerpoint/2010/main" val="40809353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3628" y="2291565"/>
            <a:ext cx="12511465" cy="4247317"/>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Joël 2:22</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Bêtes des champs, ne craignez pas,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plaines du désert reverdiront,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arbres porteront leurs fruits,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figuier et la vigne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donneront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leurs richesses.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731" y="246185"/>
            <a:ext cx="2682594" cy="2575022"/>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5422" y="246185"/>
            <a:ext cx="3417224" cy="2562918"/>
          </a:xfrm>
          <a:prstGeom prst="rect">
            <a:avLst/>
          </a:prstGeom>
        </p:spPr>
      </p:pic>
    </p:spTree>
    <p:extLst>
      <p:ext uri="{BB962C8B-B14F-4D97-AF65-F5344CB8AC3E}">
        <p14:creationId xmlns:p14="http://schemas.microsoft.com/office/powerpoint/2010/main" val="32656796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1281" y="1626869"/>
            <a:ext cx="11511961" cy="4924425"/>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Joël 2:23</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vous, enfants de Sion,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soyez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l’allégresse et réjouissez-vous En l’Éternel, votre Dieu,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vous donnera la pluie en son temps, Il vous enverra la pluie de la première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l’arrière-saison, Comme autrefois.</a:t>
            </a:r>
            <a:endParaRPr lang="nl-BE" sz="4400" b="1" dirty="0">
              <a:effectLst>
                <a:outerShdw blurRad="38100" dist="38100" dir="2700000" algn="tl">
                  <a:srgbClr val="000000">
                    <a:alpha val="43137"/>
                  </a:srgbClr>
                </a:outerShdw>
              </a:effectLst>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184" y="202856"/>
            <a:ext cx="4140929" cy="2739863"/>
          </a:xfrm>
          <a:prstGeom prst="rect">
            <a:avLst/>
          </a:prstGeom>
        </p:spPr>
      </p:pic>
    </p:spTree>
    <p:extLst>
      <p:ext uri="{BB962C8B-B14F-4D97-AF65-F5344CB8AC3E}">
        <p14:creationId xmlns:p14="http://schemas.microsoft.com/office/powerpoint/2010/main" val="42134990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7184" y="3653377"/>
            <a:ext cx="11511961" cy="2893100"/>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Joël 2:24</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aires se rempliront de blé,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cuves regorgeront de moût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d’huile.</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259" y="195380"/>
            <a:ext cx="4992886" cy="3974148"/>
          </a:xfrm>
          <a:prstGeom prst="rect">
            <a:avLst/>
          </a:prstGeom>
        </p:spPr>
      </p:pic>
    </p:spTree>
    <p:extLst>
      <p:ext uri="{BB962C8B-B14F-4D97-AF65-F5344CB8AC3E}">
        <p14:creationId xmlns:p14="http://schemas.microsoft.com/office/powerpoint/2010/main" val="2415436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66611" y="2771929"/>
            <a:ext cx="11511961" cy="3570208"/>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61:4</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rebâtiront sur d’anciennes ruines,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relèveront d’antiques décombres,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renouvelleront des villes ravagées, Dévastées depuis longtemps. </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2411" y="252283"/>
            <a:ext cx="2086748" cy="3161739"/>
          </a:xfrm>
          <a:prstGeom prst="rect">
            <a:avLst/>
          </a:prstGeom>
        </p:spPr>
      </p:pic>
    </p:spTree>
    <p:extLst>
      <p:ext uri="{BB962C8B-B14F-4D97-AF65-F5344CB8AC3E}">
        <p14:creationId xmlns:p14="http://schemas.microsoft.com/office/powerpoint/2010/main" val="771357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66611" y="2771929"/>
            <a:ext cx="11511961" cy="3570208"/>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Jérémie 33:10</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On entendra dans les villes de Juda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les rues de Jérusalem,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Dévastées</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privées d’hommes, d’habitants, de bêtes,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0119" y="216244"/>
            <a:ext cx="2068453" cy="3141954"/>
          </a:xfrm>
          <a:prstGeom prst="rect">
            <a:avLst/>
          </a:prstGeom>
        </p:spPr>
      </p:pic>
    </p:spTree>
    <p:extLst>
      <p:ext uri="{BB962C8B-B14F-4D97-AF65-F5344CB8AC3E}">
        <p14:creationId xmlns:p14="http://schemas.microsoft.com/office/powerpoint/2010/main" val="9147961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47135" y="959604"/>
            <a:ext cx="12318514" cy="5693866"/>
          </a:xfrm>
          <a:prstGeom prst="rect">
            <a:avLst/>
          </a:prstGeom>
        </p:spPr>
        <p:txBody>
          <a:bodyPr wrap="square">
            <a:spAutoFit/>
          </a:bodyPr>
          <a:lstStyle/>
          <a:p>
            <a:r>
              <a:rPr lang="fr-BE" sz="3200" kern="100" dirty="0" smtClean="0">
                <a:latin typeface="Arial" panose="020B0604020202020204" pitchFamily="34" charset="0"/>
                <a:ea typeface="SimSun" panose="02010600030101010101" pitchFamily="2" charset="-122"/>
              </a:rPr>
              <a:t>Jérémie 33:11</a:t>
            </a:r>
            <a:endParaRPr lang="fr-BE" sz="3200" i="1" kern="100" dirty="0" smtClean="0">
              <a:latin typeface="Arial" panose="020B0604020202020204" pitchFamily="34" charset="0"/>
              <a:ea typeface="SimSun" panose="02010600030101010101" pitchFamily="2" charset="-122"/>
            </a:endParaRPr>
          </a:p>
          <a:p>
            <a:endParaRPr lang="fr-BE" sz="800" i="1" kern="100" dirty="0">
              <a:latin typeface="Arial" panose="020B0604020202020204" pitchFamily="34" charset="0"/>
              <a:ea typeface="SimSun" panose="02010600030101010101" pitchFamily="2" charset="-122"/>
            </a:endParaRPr>
          </a:p>
          <a:p>
            <a:r>
              <a:rPr lang="fr-FR" sz="36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cris de réjouissance et les cris d’allégresse, </a:t>
            </a:r>
            <a:endPar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t>
            </a:r>
            <a:r>
              <a:rPr lang="fr-FR" sz="36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chants du fiancé et les chants de la fiancée, </a:t>
            </a:r>
            <a:endPar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36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voix de ceux qui disent : </a:t>
            </a:r>
            <a:endPar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Louez </a:t>
            </a:r>
            <a:r>
              <a:rPr lang="fr-FR" sz="36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des armées, Car l’Éternel est bon, </a:t>
            </a:r>
            <a:endPar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36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sa miséricorde dure à toujours ! </a:t>
            </a:r>
            <a:endPar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36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voix de ceux qui offrent des sacrifices </a:t>
            </a:r>
            <a:endPar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d’actions </a:t>
            </a:r>
            <a:r>
              <a:rPr lang="fr-FR" sz="36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grâces Dans la maison de l’Éternel. </a:t>
            </a:r>
            <a:endPar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36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36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ramènerai les captifs du pays, je les rétablirai comme autrefois, Dit l’Éternel.</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876825" y="133007"/>
            <a:ext cx="2159000" cy="1435100"/>
          </a:xfrm>
          <a:prstGeom prst="rect">
            <a:avLst/>
          </a:prstGeom>
        </p:spPr>
      </p:pic>
    </p:spTree>
    <p:extLst>
      <p:ext uri="{BB962C8B-B14F-4D97-AF65-F5344CB8AC3E}">
        <p14:creationId xmlns:p14="http://schemas.microsoft.com/office/powerpoint/2010/main" val="227123940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66611" y="2236470"/>
            <a:ext cx="11511961" cy="4247317"/>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36:10</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mettrai sur vous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hommes en grand nombre,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maison d’Israël tout entière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villes seront habitées,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l’on rebâtira sur les ruines. </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0356" y="224353"/>
            <a:ext cx="4982347" cy="3319320"/>
          </a:xfrm>
          <a:prstGeom prst="rect">
            <a:avLst/>
          </a:prstGeom>
        </p:spPr>
      </p:pic>
    </p:spTree>
    <p:extLst>
      <p:ext uri="{BB962C8B-B14F-4D97-AF65-F5344CB8AC3E}">
        <p14:creationId xmlns:p14="http://schemas.microsoft.com/office/powerpoint/2010/main" val="25495371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7184" y="4262978"/>
            <a:ext cx="11511961" cy="2215991"/>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36:11</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veux que vous soyez habitées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comme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auparavant</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236" y="224353"/>
            <a:ext cx="6884468" cy="4586544"/>
          </a:xfrm>
          <a:prstGeom prst="rect">
            <a:avLst/>
          </a:prstGeom>
        </p:spPr>
      </p:pic>
    </p:spTree>
    <p:extLst>
      <p:ext uri="{BB962C8B-B14F-4D97-AF65-F5344CB8AC3E}">
        <p14:creationId xmlns:p14="http://schemas.microsoft.com/office/powerpoint/2010/main" val="259496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9092" y="4180809"/>
            <a:ext cx="11599545" cy="2215991"/>
          </a:xfrm>
          <a:prstGeom prst="rect">
            <a:avLst/>
          </a:prstGeom>
        </p:spPr>
        <p:txBody>
          <a:bodyPr wrap="square">
            <a:spAutoFit/>
          </a:bodyPr>
          <a:lstStyle/>
          <a:p>
            <a:r>
              <a:rPr lang="fr-BE" sz="4000" kern="100" dirty="0" smtClean="0">
                <a:effectLst>
                  <a:glow rad="101600">
                    <a:schemeClr val="bg1">
                      <a:alpha val="60000"/>
                    </a:schemeClr>
                  </a:glow>
                </a:effectLst>
                <a:latin typeface="Arial" panose="020B0604020202020204" pitchFamily="34" charset="0"/>
                <a:ea typeface="SimSun" panose="02010600030101010101" pitchFamily="2" charset="-122"/>
              </a:rPr>
              <a:t>Romains 11:29</a:t>
            </a:r>
            <a:endParaRPr lang="fr-BE" sz="4000" i="1" kern="100" dirty="0" smtClean="0">
              <a:effectLst>
                <a:glow rad="101600">
                  <a:schemeClr val="bg1">
                    <a:alpha val="60000"/>
                  </a:schemeClr>
                </a:glow>
              </a:effectLst>
              <a:latin typeface="Arial" panose="020B0604020202020204" pitchFamily="34" charset="0"/>
              <a:ea typeface="SimSun" panose="02010600030101010101" pitchFamily="2" charset="-122"/>
            </a:endParaRPr>
          </a:p>
          <a:p>
            <a:endParaRPr lang="fr-BE" sz="1000" i="1" kern="100" dirty="0">
              <a:effectLst>
                <a:glow rad="101600">
                  <a:schemeClr val="bg1">
                    <a:alpha val="60000"/>
                  </a:schemeClr>
                </a:glo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Dieu ne se repent pas de ses dons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de son appel.</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00" y="275559"/>
            <a:ext cx="1100137" cy="2126932"/>
          </a:xfrm>
          <a:prstGeom prst="rect">
            <a:avLst/>
          </a:prstGeom>
        </p:spPr>
      </p:pic>
    </p:spTree>
    <p:extLst>
      <p:ext uri="{BB962C8B-B14F-4D97-AF65-F5344CB8AC3E}">
        <p14:creationId xmlns:p14="http://schemas.microsoft.com/office/powerpoint/2010/main" val="19535737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50135" y="2219994"/>
            <a:ext cx="11511961" cy="4247317"/>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36:33</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Ainsi parle le Seigneur, l’Éternel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jour où je vous purifierai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toutes vos iniquités,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peuplerai les villes,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ruines seront relevées ; </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8368" y="224353"/>
            <a:ext cx="3804336" cy="2534511"/>
          </a:xfrm>
          <a:prstGeom prst="rect">
            <a:avLst/>
          </a:prstGeom>
        </p:spPr>
      </p:pic>
    </p:spTree>
    <p:extLst>
      <p:ext uri="{BB962C8B-B14F-4D97-AF65-F5344CB8AC3E}">
        <p14:creationId xmlns:p14="http://schemas.microsoft.com/office/powerpoint/2010/main" val="2320757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99562" y="3488621"/>
            <a:ext cx="11511961" cy="2893100"/>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36:34</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terre dévastée sera cultivée,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tandis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qu’elle était déserte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aux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yeux de tous les passants ;</a:t>
            </a:r>
            <a:endParaRPr lang="nl-BE" sz="4400" b="1" dirty="0">
              <a:effectLst>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5082" y="153099"/>
            <a:ext cx="5243119" cy="3932339"/>
          </a:xfrm>
          <a:prstGeom prst="rect">
            <a:avLst/>
          </a:prstGeom>
        </p:spPr>
      </p:pic>
    </p:spTree>
    <p:extLst>
      <p:ext uri="{BB962C8B-B14F-4D97-AF65-F5344CB8AC3E}">
        <p14:creationId xmlns:p14="http://schemas.microsoft.com/office/powerpoint/2010/main" val="20498080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7" y="2895496"/>
            <a:ext cx="11511961" cy="3570208"/>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36:35</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l’on dira : Cette terre dévastée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est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devenue comme un jardin d’Eden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ces villes ruinées, désertes et abattues, sont fortifiées et habitées. </a:t>
            </a:r>
            <a:endParaRPr lang="nl-BE" sz="4400" b="1" dirty="0">
              <a:effectLst>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3684" y="184706"/>
            <a:ext cx="3614385" cy="2710789"/>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782" y="184707"/>
            <a:ext cx="3619748" cy="2710789"/>
          </a:xfrm>
          <a:prstGeom prst="rect">
            <a:avLst/>
          </a:prstGeom>
        </p:spPr>
      </p:pic>
    </p:spTree>
    <p:extLst>
      <p:ext uri="{BB962C8B-B14F-4D97-AF65-F5344CB8AC3E}">
        <p14:creationId xmlns:p14="http://schemas.microsoft.com/office/powerpoint/2010/main" val="1195927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8330" y="2219993"/>
            <a:ext cx="11511961" cy="4247317"/>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Ezéchiel 36:36</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les nations qui resteront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autour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vous sauront que moi, l’Éternel, j’ai rebâti ce qui était abattu,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planté ce qui était dévasté.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Moi</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l’Éternel, j’ai parlé, et j’agirai.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782" y="184707"/>
            <a:ext cx="3619748" cy="2710789"/>
          </a:xfrm>
          <a:prstGeom prst="rect">
            <a:avLst/>
          </a:prstGeom>
        </p:spPr>
      </p:pic>
    </p:spTree>
    <p:extLst>
      <p:ext uri="{BB962C8B-B14F-4D97-AF65-F5344CB8AC3E}">
        <p14:creationId xmlns:p14="http://schemas.microsoft.com/office/powerpoint/2010/main" val="30941969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00708" y="2969637"/>
            <a:ext cx="11511961" cy="3570208"/>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60:5</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richesses de la mer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tourneront vers toi,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Quand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trésors des nations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viendront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à toi. </a:t>
            </a:r>
            <a:endParaRPr lang="nl-BE" sz="4400" b="1" dirty="0">
              <a:effectLst>
                <a:outerShdw blurRad="38100" dist="38100" dir="2700000" algn="tl">
                  <a:srgbClr val="000000">
                    <a:alpha val="43137"/>
                  </a:srgbClr>
                </a:outerShdw>
              </a:effectLst>
            </a:endParaRPr>
          </a:p>
        </p:txBody>
      </p:sp>
      <p:pic>
        <p:nvPicPr>
          <p:cNvPr id="2050" name="Picture 2" descr="https://news.agu.org/files/2014/11/Ever_Given_container_shi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051" y="218113"/>
            <a:ext cx="5012325" cy="3333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4638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08946" y="2244707"/>
            <a:ext cx="11511961" cy="4247317"/>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60:9</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navires de </a:t>
            </a:r>
            <a:r>
              <a:rPr lang="fr-FR" sz="4400" b="1" kern="100" dirty="0" err="1">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Tarsis</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sont en tête,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ramener de loin tes enfants,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Avec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 argent et leur or,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À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cause du nom de l’Éternel, ton Dieu,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Du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Saint d’Israël qui te glorifie. </a:t>
            </a:r>
            <a:endParaRPr lang="nl-BE" sz="4400" b="1" dirty="0">
              <a:effectLst>
                <a:outerShdw blurRad="38100" dist="38100" dir="2700000" algn="tl">
                  <a:srgbClr val="000000">
                    <a:alpha val="43137"/>
                  </a:srgbClr>
                </a:outerShdw>
              </a:effectLst>
            </a:endParaRPr>
          </a:p>
        </p:txBody>
      </p:sp>
      <p:pic>
        <p:nvPicPr>
          <p:cNvPr id="2050" name="Picture 2" descr="https://news.agu.org/files/2014/11/Ever_Given_container_shi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1935" y="218113"/>
            <a:ext cx="3869441" cy="257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304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08946" y="2936685"/>
            <a:ext cx="11511961" cy="3570208"/>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60:11</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Tes portes seront toujours ouvertes,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Elles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ne seront fermées ni jour ni nuit, Afin de laisser entrer chez toi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trésors des nations</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7038" y="222420"/>
            <a:ext cx="2463869" cy="3284091"/>
          </a:xfrm>
          <a:prstGeom prst="rect">
            <a:avLst/>
          </a:prstGeom>
        </p:spPr>
      </p:pic>
    </p:spTree>
    <p:extLst>
      <p:ext uri="{BB962C8B-B14F-4D97-AF65-F5344CB8AC3E}">
        <p14:creationId xmlns:p14="http://schemas.microsoft.com/office/powerpoint/2010/main" val="5901583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08946" y="2936685"/>
            <a:ext cx="11511961" cy="3570208"/>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60:17</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 lieu de l’airain je ferai venir de l’or,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lieu du fer je ferai venir de l’argent,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lieu du bois, de l’airain,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 lieu des pierres, du fer</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65" y="288325"/>
            <a:ext cx="2932841" cy="2199631"/>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9771" y="288325"/>
            <a:ext cx="2932842" cy="2199631"/>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53877" y="288325"/>
            <a:ext cx="2136457" cy="2199631"/>
          </a:xfrm>
          <a:prstGeom prst="rect">
            <a:avLst/>
          </a:prstGeom>
        </p:spPr>
      </p:pic>
      <p:pic>
        <p:nvPicPr>
          <p:cNvPr id="7" name="Afbeelding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1425" y="288325"/>
            <a:ext cx="1971417" cy="2195354"/>
          </a:xfrm>
          <a:prstGeom prst="rect">
            <a:avLst/>
          </a:prstGeom>
        </p:spPr>
      </p:pic>
    </p:spTree>
    <p:extLst>
      <p:ext uri="{BB962C8B-B14F-4D97-AF65-F5344CB8AC3E}">
        <p14:creationId xmlns:p14="http://schemas.microsoft.com/office/powerpoint/2010/main" val="24422470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1897" y="4312404"/>
            <a:ext cx="11511961" cy="2215991"/>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Zacharie 14:14</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L’or, l’argent, et des vêtements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très grand nombre.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65" y="288325"/>
            <a:ext cx="2932841" cy="2199631"/>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9771" y="288325"/>
            <a:ext cx="2932842" cy="2199631"/>
          </a:xfrm>
          <a:prstGeom prst="rect">
            <a:avLst/>
          </a:prstGeom>
        </p:spPr>
      </p:pic>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3877" y="288325"/>
            <a:ext cx="1713473" cy="2213236"/>
          </a:xfrm>
          <a:prstGeom prst="rect">
            <a:avLst/>
          </a:prstGeom>
        </p:spPr>
      </p:pic>
    </p:spTree>
    <p:extLst>
      <p:ext uri="{BB962C8B-B14F-4D97-AF65-F5344CB8AC3E}">
        <p14:creationId xmlns:p14="http://schemas.microsoft.com/office/powerpoint/2010/main" val="422919406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94761" y="976079"/>
            <a:ext cx="11511961" cy="3570208"/>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Ezéchiel 38:18</a:t>
            </a:r>
            <a:endParaRPr lang="fr-BE" sz="4000" i="1" kern="100" dirty="0" smtClean="0">
              <a:latin typeface="Arial" panose="020B0604020202020204" pitchFamily="34" charset="0"/>
              <a:ea typeface="SimSun" panose="02010600030101010101" pitchFamily="2" charset="-122"/>
            </a:endParaRPr>
          </a:p>
          <a:p>
            <a:pPr algn="r"/>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 ce jour-là, le jour où Gog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marchera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contre la terre d’Israël,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Seigneur, l’Éternel,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fureur me montera dans les narines.</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8571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85798" y="2262485"/>
            <a:ext cx="10858501" cy="4247317"/>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Jérémie 11:16</a:t>
            </a:r>
          </a:p>
          <a:p>
            <a:endParaRPr lang="fr-BE" sz="1000" i="1" kern="100" dirty="0">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Olivier verdoyant,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remarquable par la beauté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son fruit,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Tel est le nom que t’avait donné l’Éternel</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stretch>
            <a:fillRect/>
          </a:stretch>
        </p:blipFill>
        <p:spPr>
          <a:xfrm>
            <a:off x="6667500" y="266700"/>
            <a:ext cx="2495549" cy="3328438"/>
          </a:xfrm>
          <a:prstGeom prst="rect">
            <a:avLst/>
          </a:prstGeom>
        </p:spPr>
      </p:pic>
    </p:spTree>
    <p:extLst>
      <p:ext uri="{BB962C8B-B14F-4D97-AF65-F5344CB8AC3E}">
        <p14:creationId xmlns:p14="http://schemas.microsoft.com/office/powerpoint/2010/main" val="6243970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6" y="424143"/>
            <a:ext cx="11511961" cy="6278642"/>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Ezéchiel 38:22</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J’exercerai mes jugements contre lui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peste et par le sang,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pluie violente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par des pierres de grêle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ferai pleuvoir le feu et le soufre sur lui et sur ses troupes,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les peuples nombreux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seront avec lui.</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1165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6" y="424143"/>
            <a:ext cx="11511961" cy="6278642"/>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Daniel 12:1</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 ce temps-là se lèvera </a:t>
            </a:r>
            <a:r>
              <a:rPr lang="fr-FR" sz="4400" b="1" kern="100" dirty="0" err="1">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Micaël</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grand chef, le défenseur des enfants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ton peuple; et ce sera une époque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détresse, telle qu’il n’y en a point eu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semblable depuis que les nations existent jusqu’à cette époque. En ce temps-là, ceux de ton peuple qui seront trouvés inscrits dans le livre seront sauvés.</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03545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6" y="424143"/>
            <a:ext cx="11511961" cy="6278642"/>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Joël 3:2</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rassemblerai toutes les nations,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les ferai descendre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vallée de Josaphat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Là</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j’entrerai en jugement avec elles,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sujet de mon peuple, d’Israël,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mon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héritage, Qu’elles ont dispersé parmi les nations, Et au sujet de mon pays qu’elles se sont partagé.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574704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6" y="424143"/>
            <a:ext cx="11511961" cy="3570208"/>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Michée 4:11</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Maintenant plusieurs nations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sont rassemblées contre toi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Qu’elle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soit profanée, disent-elles,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nos yeux se rassasient dans Sion !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05614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6" y="424143"/>
            <a:ext cx="11511961" cy="4247317"/>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Michée 4:12</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Mais elles ne connaissent pas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pensées de l’Éternel,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Elles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ne comprennent pas ses desseins, Elles ignorent qu’il les a rassemblées comme des gerbes dans l’aire.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21149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6" y="424143"/>
            <a:ext cx="11511961" cy="3570208"/>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Michée 4:13</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Fille de Sion, lève-toi et foule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 ferai une corne de fer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des ongles d’airain,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tu broieras des peuples nombreux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11415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6" y="424143"/>
            <a:ext cx="11511961" cy="5601533"/>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Sophonie 2:9</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Moab sera comme Sodome,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enfants d’Ammon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comme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Gomorrhe,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lieu couvert de ronces,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mine de sel, un désert pour toujours ; Le reste de mon peuple les pillera,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reste de ma nation les possédera.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91978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6" y="424143"/>
            <a:ext cx="11511961" cy="3570208"/>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Sophonie 2:10</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Cela leur arrivera pour leur orgueil,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Parce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qu’ils ont insulté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traité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avec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arrogance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peuple de l’Éternel des armées.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45618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6" y="424143"/>
            <a:ext cx="11511961" cy="4247317"/>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Sophonie 2:11</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sera terrible contre eux,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anéantira tous les dieux de la terre ; Et chacun se prosternera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devant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lui dans son pays,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toutes les îles des nations.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555783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6" y="424143"/>
            <a:ext cx="11511961" cy="2893100"/>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Zacharie 2:9</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Voici, je lève ma main contre elles,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elles seront la proie de ceux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 étaient asservis.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7222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00048" y="3929360"/>
            <a:ext cx="10858501" cy="1538883"/>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Osée 14:6</a:t>
            </a:r>
          </a:p>
          <a:p>
            <a:endParaRPr lang="fr-BE" sz="1000" i="1" kern="100" dirty="0">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aura la magnificence de l’olivier</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stretch>
            <a:fillRect/>
          </a:stretch>
        </p:blipFill>
        <p:spPr>
          <a:xfrm>
            <a:off x="5991226" y="266700"/>
            <a:ext cx="3171824" cy="4230420"/>
          </a:xfrm>
          <a:prstGeom prst="rect">
            <a:avLst/>
          </a:prstGeom>
        </p:spPr>
      </p:pic>
    </p:spTree>
    <p:extLst>
      <p:ext uri="{BB962C8B-B14F-4D97-AF65-F5344CB8AC3E}">
        <p14:creationId xmlns:p14="http://schemas.microsoft.com/office/powerpoint/2010/main" val="38006268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7756" y="424143"/>
            <a:ext cx="11511961" cy="2893100"/>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Zacharie 2:9</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Voici, je lève ma main contre elles,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elles seront la proie de ceux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 étaient asservis.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861046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51280" y="4081743"/>
            <a:ext cx="11511961" cy="2215991"/>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Esaïe 44:3</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répandrai mon esprit sur ta race,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 bénédiction sur tes rejetons.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9481751" y="283690"/>
            <a:ext cx="2381490" cy="3619865"/>
          </a:xfrm>
          <a:prstGeom prst="rect">
            <a:avLst/>
          </a:prstGeom>
        </p:spPr>
      </p:pic>
    </p:spTree>
    <p:extLst>
      <p:ext uri="{BB962C8B-B14F-4D97-AF65-F5344CB8AC3E}">
        <p14:creationId xmlns:p14="http://schemas.microsoft.com/office/powerpoint/2010/main" val="5720100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1896" y="2730737"/>
            <a:ext cx="11511961" cy="3570208"/>
          </a:xfrm>
          <a:prstGeom prst="rect">
            <a:avLst/>
          </a:prstGeom>
        </p:spPr>
        <p:txBody>
          <a:bodyPr wrap="square">
            <a:spAutoFit/>
          </a:bodyPr>
          <a:lstStyle/>
          <a:p>
            <a:pPr algn="r"/>
            <a:r>
              <a:rPr lang="fr-BE" sz="4000" kern="100" dirty="0" smtClean="0">
                <a:latin typeface="Arial" panose="020B0604020202020204" pitchFamily="34" charset="0"/>
                <a:ea typeface="SimSun" panose="02010600030101010101" pitchFamily="2" charset="-122"/>
              </a:rPr>
              <a:t>Ezéchiel 26:37</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pPr algn="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mettrai mon esprit en vous,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ferai en sorte que vous suiviez mes ordonnances, et que vous observiez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pratiquiez mes lois.</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0429103" y="283691"/>
            <a:ext cx="1434138" cy="2179890"/>
          </a:xfrm>
          <a:prstGeom prst="rect">
            <a:avLst/>
          </a:prstGeom>
        </p:spPr>
      </p:pic>
    </p:spTree>
    <p:extLst>
      <p:ext uri="{BB962C8B-B14F-4D97-AF65-F5344CB8AC3E}">
        <p14:creationId xmlns:p14="http://schemas.microsoft.com/office/powerpoint/2010/main" val="28904320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1895" y="1486824"/>
            <a:ext cx="11511961"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14:1</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regardai, et voici, l’agneau se tenait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montagne de Sion,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avec lui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quarante-quatre mille personnes,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avaient son nom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nom de son Père écrits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leurs fronts.</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317003" y="237144"/>
            <a:ext cx="1761744" cy="1249680"/>
          </a:xfrm>
          <a:prstGeom prst="rect">
            <a:avLst/>
          </a:prstGeom>
        </p:spPr>
      </p:pic>
    </p:spTree>
    <p:extLst>
      <p:ext uri="{BB962C8B-B14F-4D97-AF65-F5344CB8AC3E}">
        <p14:creationId xmlns:p14="http://schemas.microsoft.com/office/powerpoint/2010/main" val="39404307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1895" y="1486824"/>
            <a:ext cx="11511961"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14:2</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j’entendis du ciel une voix,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comme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 bruit de grosses eaux,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comme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bruit d’un grand tonnerre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voix que j’entendis était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comme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celle de joueurs de harpes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jouant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leurs harpes.</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317003" y="237144"/>
            <a:ext cx="1761744" cy="1249680"/>
          </a:xfrm>
          <a:prstGeom prst="rect">
            <a:avLst/>
          </a:prstGeom>
        </p:spPr>
      </p:pic>
    </p:spTree>
    <p:extLst>
      <p:ext uri="{BB962C8B-B14F-4D97-AF65-F5344CB8AC3E}">
        <p14:creationId xmlns:p14="http://schemas.microsoft.com/office/powerpoint/2010/main" val="67646257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1895" y="1486824"/>
            <a:ext cx="11511961"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14:3</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ils chantent un cantique nouveau devant le trône, et devant les quatre êtres vivants et les vieillards.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personne ne pouvait apprendre le cantique,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 n’est les cent quarante-quatre mille, qui avaient été rachetés de la terre.</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317003" y="237144"/>
            <a:ext cx="1761744" cy="1249680"/>
          </a:xfrm>
          <a:prstGeom prst="rect">
            <a:avLst/>
          </a:prstGeom>
        </p:spPr>
      </p:pic>
    </p:spTree>
    <p:extLst>
      <p:ext uri="{BB962C8B-B14F-4D97-AF65-F5344CB8AC3E}">
        <p14:creationId xmlns:p14="http://schemas.microsoft.com/office/powerpoint/2010/main" val="32838208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1895" y="1486824"/>
            <a:ext cx="11511961"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14:4</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 sont ceux qui ne se sont pas souillés avec des femmes, car ils sont vierges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suivent l’agneau partout où il va.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ont été rachetés d’entre les hommes, comme des prémices pour Dieu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l’agneau ; </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317003" y="237144"/>
            <a:ext cx="1761744" cy="1249680"/>
          </a:xfrm>
          <a:prstGeom prst="rect">
            <a:avLst/>
          </a:prstGeom>
        </p:spPr>
      </p:pic>
    </p:spTree>
    <p:extLst>
      <p:ext uri="{BB962C8B-B14F-4D97-AF65-F5344CB8AC3E}">
        <p14:creationId xmlns:p14="http://schemas.microsoft.com/office/powerpoint/2010/main" val="3231432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3041" y="3167343"/>
            <a:ext cx="11511961" cy="2893100"/>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14:5</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dans leur bouche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ne s’est point trouvé de mensonge,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sont irrépréhensibles.</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73165" y="253619"/>
            <a:ext cx="3851711" cy="2732183"/>
          </a:xfrm>
          <a:prstGeom prst="rect">
            <a:avLst/>
          </a:prstGeom>
        </p:spPr>
      </p:pic>
    </p:spTree>
    <p:extLst>
      <p:ext uri="{BB962C8B-B14F-4D97-AF65-F5344CB8AC3E}">
        <p14:creationId xmlns:p14="http://schemas.microsoft.com/office/powerpoint/2010/main" val="51164562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3041" y="3167343"/>
            <a:ext cx="11511961"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7:4</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j’entendis le nombre de ceux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avaient été marqués du sceau,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quarante-quatre mille,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toutes les tribus des fils d’Israël </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73165" y="253619"/>
            <a:ext cx="3851711" cy="2732183"/>
          </a:xfrm>
          <a:prstGeom prst="rect">
            <a:avLst/>
          </a:prstGeom>
        </p:spPr>
      </p:pic>
    </p:spTree>
    <p:extLst>
      <p:ext uri="{BB962C8B-B14F-4D97-AF65-F5344CB8AC3E}">
        <p14:creationId xmlns:p14="http://schemas.microsoft.com/office/powerpoint/2010/main" val="12515695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1895" y="1486824"/>
            <a:ext cx="11511961"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14:3</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ils chantent un cantique nouveau devant le trône, et devant les quatre êtres vivants et les vieillards.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personne ne pouvait apprendre le cantique,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 n’est les cent quarante-quatre mille, qui avaient été rachetés de la terre.</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317003" y="237144"/>
            <a:ext cx="1761744" cy="1249680"/>
          </a:xfrm>
          <a:prstGeom prst="rect">
            <a:avLst/>
          </a:prstGeom>
        </p:spPr>
      </p:pic>
    </p:spTree>
    <p:extLst>
      <p:ext uri="{BB962C8B-B14F-4D97-AF65-F5344CB8AC3E}">
        <p14:creationId xmlns:p14="http://schemas.microsoft.com/office/powerpoint/2010/main" val="3820554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14349" y="557510"/>
            <a:ext cx="9439276" cy="4247317"/>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9:27</a:t>
            </a:r>
          </a:p>
          <a:p>
            <a:endParaRPr lang="fr-BE" sz="1000" i="1" kern="100" dirty="0">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Esaïe, de son côté, s’écrie </a:t>
            </a: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 sujet d’Israël : </a:t>
            </a: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Quand le nombre des fils d’Israël serait comme le sable de la mer, Un reste seulement sera sauvé.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512075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1894" y="4024078"/>
            <a:ext cx="11511961" cy="2215991"/>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14:4</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 sont ceux qui ne se sont pas souillés avec des femmes, car ils sont vierges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595249" y="179479"/>
            <a:ext cx="5205249" cy="3692305"/>
          </a:xfrm>
          <a:prstGeom prst="rect">
            <a:avLst/>
          </a:prstGeom>
        </p:spPr>
      </p:pic>
    </p:spTree>
    <p:extLst>
      <p:ext uri="{BB962C8B-B14F-4D97-AF65-F5344CB8AC3E}">
        <p14:creationId xmlns:p14="http://schemas.microsoft.com/office/powerpoint/2010/main" val="11340662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1892" y="3871784"/>
            <a:ext cx="11511961" cy="2893100"/>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2 Corinthiens 11:2</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vous ai fiancés à un seul époux,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vous présenter à Christ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comme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vierge pure.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595249" y="179479"/>
            <a:ext cx="5205249" cy="3692305"/>
          </a:xfrm>
          <a:prstGeom prst="rect">
            <a:avLst/>
          </a:prstGeom>
        </p:spPr>
      </p:pic>
    </p:spTree>
    <p:extLst>
      <p:ext uri="{BB962C8B-B14F-4D97-AF65-F5344CB8AC3E}">
        <p14:creationId xmlns:p14="http://schemas.microsoft.com/office/powerpoint/2010/main" val="17498345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1894" y="2887257"/>
            <a:ext cx="11511961"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14:4</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suivent l’agneau partout où il va.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ont été rachetés d’entre les hommes, comme des prémices pour Dieu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l’agneau ; </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433754" y="204193"/>
            <a:ext cx="3528239" cy="2502730"/>
          </a:xfrm>
          <a:prstGeom prst="rect">
            <a:avLst/>
          </a:prstGeom>
        </p:spPr>
      </p:pic>
    </p:spTree>
    <p:extLst>
      <p:ext uri="{BB962C8B-B14F-4D97-AF65-F5344CB8AC3E}">
        <p14:creationId xmlns:p14="http://schemas.microsoft.com/office/powerpoint/2010/main" val="389868136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3041" y="3167343"/>
            <a:ext cx="11511961" cy="2893100"/>
          </a:xfrm>
          <a:prstGeom prst="rect">
            <a:avLst/>
          </a:prstGeom>
        </p:spPr>
        <p:txBody>
          <a:bodyPr wrap="square">
            <a:spAutoFit/>
          </a:bodyPr>
          <a:lstStyle/>
          <a:p>
            <a:pPr algn="ctr"/>
            <a:r>
              <a:rPr lang="fr-BE" sz="4000" kern="100" dirty="0" smtClean="0">
                <a:solidFill>
                  <a:prstClr val="white"/>
                </a:solidFill>
                <a:latin typeface="Arial" panose="020B0604020202020204" pitchFamily="34" charset="0"/>
                <a:ea typeface="SimSun" panose="02010600030101010101" pitchFamily="2" charset="-122"/>
              </a:rPr>
              <a:t>Apocalypse 14:5</a:t>
            </a:r>
            <a:endParaRPr lang="fr-BE" sz="4000" i="1" kern="100" dirty="0" smtClean="0">
              <a:solidFill>
                <a:prstClr val="white"/>
              </a:solidFill>
              <a:latin typeface="Arial" panose="020B0604020202020204" pitchFamily="34" charset="0"/>
              <a:ea typeface="SimSun" panose="02010600030101010101" pitchFamily="2" charset="-122"/>
            </a:endParaRPr>
          </a:p>
          <a:p>
            <a:pPr algn="ctr"/>
            <a:endParaRPr lang="fr-BE" sz="1000" i="1" kern="100" dirty="0">
              <a:solidFill>
                <a:prstClr val="white"/>
              </a:solidFill>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dans leur bouche </a:t>
            </a:r>
            <a:endPar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il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ne s’est point trouvé de mensonge, </a:t>
            </a:r>
            <a:endPar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sont irrépréhensibles.</a:t>
            </a:r>
            <a:endParaRPr lang="nl-BE" sz="4400" b="1" dirty="0">
              <a:solidFill>
                <a:prstClr val="white"/>
              </a:solidFill>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173165" y="253619"/>
            <a:ext cx="3851711" cy="2732183"/>
          </a:xfrm>
          <a:prstGeom prst="rect">
            <a:avLst/>
          </a:prstGeom>
        </p:spPr>
      </p:pic>
    </p:spTree>
    <p:extLst>
      <p:ext uri="{BB962C8B-B14F-4D97-AF65-F5344CB8AC3E}">
        <p14:creationId xmlns:p14="http://schemas.microsoft.com/office/powerpoint/2010/main" val="254800435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8328" y="1560964"/>
            <a:ext cx="11511961"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14:6</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vis un autre ange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volait par le milieu du ciel,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ayant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 Évangile éternel,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l’annoncer aux habitants de la terre, à toute nation, à toute tribu,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à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toute langue, et à tout peuple.</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28" y="296562"/>
            <a:ext cx="1803181" cy="2401330"/>
          </a:xfrm>
          <a:prstGeom prst="rect">
            <a:avLst/>
          </a:prstGeom>
        </p:spPr>
      </p:pic>
    </p:spTree>
    <p:extLst>
      <p:ext uri="{BB962C8B-B14F-4D97-AF65-F5344CB8AC3E}">
        <p14:creationId xmlns:p14="http://schemas.microsoft.com/office/powerpoint/2010/main" val="115368807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4230" y="2294131"/>
            <a:ext cx="11511961" cy="4247317"/>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14:7</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disait d’une voix forte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Craignez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Dieu, et donnez-lui gloire,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l’heure de son jugement est venue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adorez celui qui a fait le ciel, et la terre, et la mer, et les sources d’eaux.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28" y="296562"/>
            <a:ext cx="1803181" cy="2401330"/>
          </a:xfrm>
          <a:prstGeom prst="rect">
            <a:avLst/>
          </a:prstGeom>
        </p:spPr>
      </p:pic>
    </p:spTree>
    <p:extLst>
      <p:ext uri="{BB962C8B-B14F-4D97-AF65-F5344CB8AC3E}">
        <p14:creationId xmlns:p14="http://schemas.microsoft.com/office/powerpoint/2010/main" val="6433795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4230" y="2294131"/>
            <a:ext cx="11511961" cy="4247317"/>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14:8</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un autre, un second ange suivit, en disant : Elle est tombée, elle est tombée, Babylone la grande, qui a abreuvé toutes les nations du vin de la fureur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son impudicité !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28" y="296562"/>
            <a:ext cx="1803181" cy="2401330"/>
          </a:xfrm>
          <a:prstGeom prst="rect">
            <a:avLst/>
          </a:prstGeom>
        </p:spPr>
      </p:pic>
      <p:pic>
        <p:nvPicPr>
          <p:cNvPr id="4" name="Afbeelding 3"/>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139645" y="154583"/>
            <a:ext cx="2822448" cy="2685288"/>
          </a:xfrm>
          <a:prstGeom prst="rect">
            <a:avLst/>
          </a:prstGeom>
        </p:spPr>
      </p:pic>
    </p:spTree>
    <p:extLst>
      <p:ext uri="{BB962C8B-B14F-4D97-AF65-F5344CB8AC3E}">
        <p14:creationId xmlns:p14="http://schemas.microsoft.com/office/powerpoint/2010/main" val="42641337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25419" y="2953158"/>
            <a:ext cx="11511961"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14:9</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un autre, un troisième ange les suivit, en disant d’une voix forte : Si quelqu’un adore la bête et son image, et reçoit une marque sur son front ou sur sa main,</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28" y="296562"/>
            <a:ext cx="1803181" cy="240133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2960" y="218173"/>
            <a:ext cx="2066139" cy="2734985"/>
          </a:xfrm>
          <a:prstGeom prst="rect">
            <a:avLst/>
          </a:prstGeom>
        </p:spPr>
      </p:pic>
    </p:spTree>
    <p:extLst>
      <p:ext uri="{BB962C8B-B14F-4D97-AF65-F5344CB8AC3E}">
        <p14:creationId xmlns:p14="http://schemas.microsoft.com/office/powerpoint/2010/main" val="9401551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37138" y="2467125"/>
            <a:ext cx="11511961" cy="4247317"/>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14:10</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boira, lui aussi, du vin de la fureur de Dieu, versé sans mélange dans la coupe de sa colère, et il sera tourmenté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feu et le soufre, devant les saints anges et devant l’agneau.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28" y="296562"/>
            <a:ext cx="1803181" cy="2401330"/>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2960" y="218173"/>
            <a:ext cx="2066139" cy="2734985"/>
          </a:xfrm>
          <a:prstGeom prst="rect">
            <a:avLst/>
          </a:prstGeom>
        </p:spPr>
      </p:pic>
    </p:spTree>
    <p:extLst>
      <p:ext uri="{BB962C8B-B14F-4D97-AF65-F5344CB8AC3E}">
        <p14:creationId xmlns:p14="http://schemas.microsoft.com/office/powerpoint/2010/main" val="29669813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05332" y="2475363"/>
            <a:ext cx="11764246" cy="4247317"/>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14:11</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la fumée de leur tourment monte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aux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siècles des siècles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n’ont de repos ni jour ni nuit,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ceux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adorent la bête et son image,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quiconque reçoit la marque de son nom.</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28" y="296562"/>
            <a:ext cx="1803181" cy="2401330"/>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211" y="296562"/>
            <a:ext cx="1809750" cy="2524125"/>
          </a:xfrm>
          <a:prstGeom prst="rect">
            <a:avLst/>
          </a:prstGeom>
        </p:spPr>
      </p:pic>
    </p:spTree>
    <p:extLst>
      <p:ext uri="{BB962C8B-B14F-4D97-AF65-F5344CB8AC3E}">
        <p14:creationId xmlns:p14="http://schemas.microsoft.com/office/powerpoint/2010/main" val="3281181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14349" y="557510"/>
            <a:ext cx="9439276" cy="2893100"/>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9:28</a:t>
            </a:r>
          </a:p>
          <a:p>
            <a:endParaRPr lang="fr-BE" sz="1000" i="1" kern="100" dirty="0">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le Seigneur exécutera pleinement et promptement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la terre ce qu’il a résolu.</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5089068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05332" y="2475363"/>
            <a:ext cx="11764246" cy="4247317"/>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14:12</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la fumée de leur tourment monte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aux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siècles des siècles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n’ont de repos ni jour ni nuit,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ceux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adorent la bête et son image,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quiconque reçoit la marque de son nom.</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28" y="296562"/>
            <a:ext cx="1803181" cy="2401330"/>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211" y="296562"/>
            <a:ext cx="1809750" cy="2524125"/>
          </a:xfrm>
          <a:prstGeom prst="rect">
            <a:avLst/>
          </a:prstGeom>
        </p:spPr>
      </p:pic>
    </p:spTree>
    <p:extLst>
      <p:ext uri="{BB962C8B-B14F-4D97-AF65-F5344CB8AC3E}">
        <p14:creationId xmlns:p14="http://schemas.microsoft.com/office/powerpoint/2010/main" val="234343863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05332" y="2475363"/>
            <a:ext cx="11764246" cy="4247317"/>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14:13</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j’entendis du ciel une voix qui disait : Ecris : Heureux dès à présent les morts qui meurent dans le Seigneur! Oui, dit l’Esprit, afin qu’ils se reposent de leurs travaux,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leurs œuvres les suivent.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328" y="296562"/>
            <a:ext cx="1803181" cy="2401330"/>
          </a:xfrm>
          <a:prstGeom prst="rect">
            <a:avLst/>
          </a:prstGeom>
        </p:spPr>
      </p:pic>
    </p:spTree>
    <p:extLst>
      <p:ext uri="{BB962C8B-B14F-4D97-AF65-F5344CB8AC3E}">
        <p14:creationId xmlns:p14="http://schemas.microsoft.com/office/powerpoint/2010/main" val="164034340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97094" y="1659817"/>
            <a:ext cx="11764246"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14:14</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regardai, et voici,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y avait une nuée blanche,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la nuée était assis quelqu’un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ressemblait à un fils d’homme,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ayant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sa tête une couronne d’or,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sa main une faucille tranchante</a:t>
            </a:r>
            <a:endParaRPr lang="nl-BE" sz="4400" b="1" dirty="0">
              <a:effectLst>
                <a:outerShdw blurRad="38100" dist="38100" dir="2700000" algn="tl">
                  <a:srgbClr val="000000">
                    <a:alpha val="43137"/>
                  </a:srgbClr>
                </a:outerShdw>
              </a:effectLst>
            </a:endParaRP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1025" y="183957"/>
            <a:ext cx="2176383" cy="1475860"/>
          </a:xfrm>
          <a:prstGeom prst="rect">
            <a:avLst/>
          </a:prstGeom>
        </p:spPr>
      </p:pic>
    </p:spTree>
    <p:extLst>
      <p:ext uri="{BB962C8B-B14F-4D97-AF65-F5344CB8AC3E}">
        <p14:creationId xmlns:p14="http://schemas.microsoft.com/office/powerpoint/2010/main" val="29182204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97094" y="1659817"/>
            <a:ext cx="11764246"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14:15</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un autre ange sortit du temple,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criant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d’une voix forte à celui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était assis sur la nuée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Lance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ta faucille, et moissonne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l’heure de moissonner est venue,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moisson de la terre est mûre.</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7094" y="109356"/>
            <a:ext cx="3039762" cy="2036641"/>
          </a:xfrm>
          <a:prstGeom prst="rect">
            <a:avLst/>
          </a:prstGeom>
        </p:spPr>
      </p:pic>
    </p:spTree>
    <p:extLst>
      <p:ext uri="{BB962C8B-B14F-4D97-AF65-F5344CB8AC3E}">
        <p14:creationId xmlns:p14="http://schemas.microsoft.com/office/powerpoint/2010/main" val="23208695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97094" y="3546282"/>
            <a:ext cx="11764246" cy="2893100"/>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14:16</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celui qui était assis sur la nuée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jeta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sa faucille sur la terre.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terre fut moissonnée.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97094" y="142308"/>
            <a:ext cx="4595054" cy="3078687"/>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427" y="142308"/>
            <a:ext cx="4291913" cy="3097792"/>
          </a:xfrm>
          <a:prstGeom prst="rect">
            <a:avLst/>
          </a:prstGeom>
        </p:spPr>
      </p:pic>
    </p:spTree>
    <p:extLst>
      <p:ext uri="{BB962C8B-B14F-4D97-AF65-F5344CB8AC3E}">
        <p14:creationId xmlns:p14="http://schemas.microsoft.com/office/powerpoint/2010/main" val="40389033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97094" y="3546282"/>
            <a:ext cx="11764246" cy="2893100"/>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14:17</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un autre ange sortit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du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temple qui est dans le ciel,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ayant</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lui aussi, une faucille tranchante. </a:t>
            </a:r>
            <a:endParaRPr lang="nl-BE" sz="4400" b="1" dirty="0">
              <a:effectLst>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801" y="227054"/>
            <a:ext cx="2555918" cy="3844101"/>
          </a:xfrm>
          <a:prstGeom prst="rect">
            <a:avLst/>
          </a:prstGeom>
        </p:spPr>
      </p:pic>
    </p:spTree>
    <p:extLst>
      <p:ext uri="{BB962C8B-B14F-4D97-AF65-F5344CB8AC3E}">
        <p14:creationId xmlns:p14="http://schemas.microsoft.com/office/powerpoint/2010/main" val="62554063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39428" y="943126"/>
            <a:ext cx="11929003" cy="5601533"/>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14:18</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un autre ange, qui avait autorité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feu, sortit de l’autel,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s’adressa d’une voix forte à celui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avait la faucille tranchante, disant : Lance ta faucille tranchante, et vendange les grappes de la vigne de la terre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raisins de la terre sont mûrs.</a:t>
            </a:r>
            <a:endParaRPr lang="nl-BE" sz="4400" b="1" dirty="0">
              <a:effectLst>
                <a:outerShdw blurRad="38100" dist="38100" dir="2700000" algn="tl">
                  <a:srgbClr val="000000">
                    <a:alpha val="43137"/>
                  </a:srgbClr>
                </a:outerShdw>
              </a:effectLst>
            </a:endParaRPr>
          </a:p>
        </p:txBody>
      </p:sp>
      <p:pic>
        <p:nvPicPr>
          <p:cNvPr id="6" name="Afbeelding 5"/>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39428" y="197451"/>
            <a:ext cx="1076325" cy="1619250"/>
          </a:xfrm>
          <a:prstGeom prst="rect">
            <a:avLst/>
          </a:prstGeom>
        </p:spPr>
      </p:pic>
    </p:spTree>
    <p:extLst>
      <p:ext uri="{BB962C8B-B14F-4D97-AF65-F5344CB8AC3E}">
        <p14:creationId xmlns:p14="http://schemas.microsoft.com/office/powerpoint/2010/main" val="63606644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2997" y="2870780"/>
            <a:ext cx="11929003"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14:19</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l’ange jeta sa faucille sur la terre.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vendangea la vigne de la terre,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jeta la vendange dans la grande cuve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colère de Dieu.</a:t>
            </a:r>
            <a:endParaRPr lang="nl-BE" sz="4400" b="1" dirty="0">
              <a:effectLst>
                <a:outerShdw blurRad="38100" dist="38100" dir="2700000" algn="tl">
                  <a:srgbClr val="000000">
                    <a:alpha val="43137"/>
                  </a:srgbClr>
                </a:outerShdw>
              </a:effectLst>
            </a:endParaRPr>
          </a:p>
        </p:txBody>
      </p:sp>
      <p:pic>
        <p:nvPicPr>
          <p:cNvPr id="6" name="Afbeelding 5"/>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39427" y="197451"/>
            <a:ext cx="2101264" cy="3161194"/>
          </a:xfrm>
          <a:prstGeom prst="rect">
            <a:avLst/>
          </a:prstGeom>
        </p:spPr>
      </p:pic>
    </p:spTree>
    <p:extLst>
      <p:ext uri="{BB962C8B-B14F-4D97-AF65-F5344CB8AC3E}">
        <p14:creationId xmlns:p14="http://schemas.microsoft.com/office/powerpoint/2010/main" val="3112577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2997" y="2870780"/>
            <a:ext cx="11929003"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Apocalypse 14:20</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la cuve fut foulée hors de la ville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du sang sortit de la cuve,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jusqu’aux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mors des chevaux,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étendue de mille six cents stades</a:t>
            </a:r>
            <a:endParaRPr lang="nl-BE" sz="4400" b="1" dirty="0">
              <a:effectLst>
                <a:outerShdw blurRad="38100" dist="38100" dir="2700000" algn="tl">
                  <a:srgbClr val="000000">
                    <a:alpha val="43137"/>
                  </a:srgbClr>
                </a:outerShdw>
              </a:effectLst>
            </a:endParaRPr>
          </a:p>
        </p:txBody>
      </p:sp>
      <p:pic>
        <p:nvPicPr>
          <p:cNvPr id="6" name="Afbeelding 5"/>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39427" y="197451"/>
            <a:ext cx="2101264" cy="3161194"/>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663" y="197451"/>
            <a:ext cx="3295477" cy="2471608"/>
          </a:xfrm>
          <a:prstGeom prst="rect">
            <a:avLst/>
          </a:prstGeom>
        </p:spPr>
      </p:pic>
    </p:spTree>
    <p:extLst>
      <p:ext uri="{BB962C8B-B14F-4D97-AF65-F5344CB8AC3E}">
        <p14:creationId xmlns:p14="http://schemas.microsoft.com/office/powerpoint/2010/main" val="159357382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972065" y="967840"/>
            <a:ext cx="10305535"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Matthieu 13:24</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leur proposa une autre parabole,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dit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royaume des cieux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est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semblable à un homme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 semé une bonne semence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son champ.</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287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76273" y="233660"/>
            <a:ext cx="10858501" cy="6278642"/>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9:29</a:t>
            </a:r>
          </a:p>
          <a:p>
            <a:endParaRPr lang="fr-BE" sz="1000" i="1" kern="100" dirty="0">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comme Esaïe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l’avait dit auparavant :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 le Seigneur des armées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Ne nous eût laissé une postérité,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Nous serions devenus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comme Sodome,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Nous aurions été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semblables à Gomorrhe.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29414718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48498" y="1585678"/>
            <a:ext cx="10593859"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Matthieu 13:25</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Mais, pendant que les gens dormaient, son ennemi vint,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sema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l’ivraie parmi le blé,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s’en alla.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984955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16692" y="1948143"/>
            <a:ext cx="10593859" cy="2893100"/>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Matthieu 13:26</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Lorsque l’herbe eut poussé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donné du fruit,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l’ivraie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parut aussi.</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746977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57881" y="1280879"/>
            <a:ext cx="10593859" cy="4247317"/>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Matthieu 13:27</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serviteurs du maître de la maison vinrent lui dire : Seigneur, n’as-tu pas semé une bonne semence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ton champ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D’où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vient donc qu’il y a de l’ivraie ?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528172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07308" y="1651582"/>
            <a:ext cx="10593859"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Matthieu 13:28</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leur répondit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C’est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 ennemi qui a fait cela.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serviteurs lui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dirent : </a:t>
            </a: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Veux-tu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nous allions l’arracher ?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647177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66118" y="1989334"/>
            <a:ext cx="10593859" cy="2893100"/>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Matthieu 13:29</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Non, dit-il, de peur qu’en arrachant l’ivraie, vous ne déraciniez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même temps le blé.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646486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07308" y="951366"/>
            <a:ext cx="10593859"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Matthieu 13:30</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Laissez croître ensemble l’un et l’autre jusqu’à la moisson, et, à l’époque de la moisson, je dirai aux moissonneurs : Arrachez d’abord l’ivraie,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liez-la en gerbes pour la brûler,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amassez le blé dans mon grenier.</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499923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74356" y="1165550"/>
            <a:ext cx="10593859" cy="4247317"/>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Deutéronome 32:32</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vigne est du plant de Sodome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du terroir de Gomorrhe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raisins sont des raisins empoisonnés,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grappes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amères</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946143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73210" y="2236469"/>
            <a:ext cx="10593859" cy="2215991"/>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Deutéronome 32:33</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 vin, c’est le venin des serpents, C’est le poison cruel des aspics.</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4253124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48497" y="844275"/>
            <a:ext cx="10593859"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Esaïe 34:6</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L’épée de l’Éternel est pleine de sang, couverte de graisse, Du sang des agneaux et des boucs, De la graisse des reins des béliers ; Car il y a des victimes de l’Éternel à </a:t>
            </a:r>
            <a:r>
              <a:rPr lang="fr-FR" sz="4400" b="1" kern="100" dirty="0" err="1">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Botsra</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Et un grand carnage dans le pays Sedom,</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725527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23784" y="1478589"/>
            <a:ext cx="10593859"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Esaïe 34:7</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buffles tombent avec eux,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bœufs avec les taureaux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terre s’abreuve de sang,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sol est imprégné de graisse.</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5553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76273" y="233660"/>
            <a:ext cx="10858501" cy="3570208"/>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11:5</a:t>
            </a:r>
          </a:p>
          <a:p>
            <a:endParaRPr lang="fr-BE" sz="1000" i="1" kern="100" dirty="0">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même aussi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le temps présent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y a un reste,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selon l’élection de la grâce.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72227991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23784" y="1478589"/>
            <a:ext cx="10593859"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Esaïe 34:8</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c’est un jour de vengeance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année de représailles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cause de Sion.</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108829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23784" y="827800"/>
            <a:ext cx="10593859"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Esaïe 63:1</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est celui-ci qui vient Sedom,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err="1">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Botsra</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en vêtements rouges,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habits éclatants, Et se redressant avec fierté dans la plénitude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sa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force ? C’est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moi qui ai promis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salut, Qui ai le pouvoir de délivrer.</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63370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07308" y="1799865"/>
            <a:ext cx="10593859" cy="2893100"/>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Esaïe 63:2</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Pourquoi tes habits sont-ils rouges,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tes vêtements comme les vêtements de celui qui foule dans la cuve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505411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90832" y="1478589"/>
            <a:ext cx="10593859"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Esaïe 63:3</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les ai foulés dans ma colère,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ai écrasés dans ma fureur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sang a jailli sur mes vêtements, Et j’ai souillé tous mes habits.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39107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64973" y="1816340"/>
            <a:ext cx="10593859" cy="2893100"/>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Esaïe 63:4</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un jour de vengeance était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mon cœur,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l’année de mes rachetés est venue.</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534704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64973" y="1816340"/>
            <a:ext cx="10593859" cy="2893100"/>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Esaïe 63:6</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J’ai foulé des peuples dans ma colère, Je les ai rendus ivres dans ma fureur, Et j’ai répandu leur sang sur la terre.</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89070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68413" y="1552729"/>
            <a:ext cx="10956324"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Joël 3:11</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Hâtez-vous et venez,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vous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toutes, nations d’alentour,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rassemblez-vous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Là</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ô Eternel, fais descendre tes héros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936653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43699" y="1256167"/>
            <a:ext cx="10956324" cy="4247317"/>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Joël 3:12</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les nations se réveillent,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qu’elles montent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Vers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vallée de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Josaphat ! </a:t>
            </a: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là je siégerai pour juger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toutes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nations d’alentour.</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875448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43699" y="1256167"/>
            <a:ext cx="10956324" cy="4247317"/>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Joël 3:13</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Saisissez la faucille,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moisson est mûre!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Venez</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foulez, Car le pressoir est plein, Les cuves regorgent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grande est leur méchanceté,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39277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35461" y="2296358"/>
            <a:ext cx="10956324" cy="3570208"/>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Joël 3:14</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C’est une multitude, une multitude, Dans la vallée du jugement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jour de l’Éternel est proche,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vallée du jugement.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1023" y="914786"/>
            <a:ext cx="3505200" cy="1304925"/>
          </a:xfrm>
          <a:prstGeom prst="rect">
            <a:avLst/>
          </a:prstGeom>
        </p:spPr>
      </p:pic>
    </p:spTree>
    <p:extLst>
      <p:ext uri="{BB962C8B-B14F-4D97-AF65-F5344CB8AC3E}">
        <p14:creationId xmlns:p14="http://schemas.microsoft.com/office/powerpoint/2010/main" val="2578045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3707390" y="240355"/>
            <a:ext cx="5270802" cy="1107996"/>
          </a:xfrm>
          <a:prstGeom prst="rect">
            <a:avLst/>
          </a:prstGeom>
        </p:spPr>
        <p:txBody>
          <a:bodyPr wrap="none">
            <a:spAutoFit/>
          </a:bodyPr>
          <a:lstStyle/>
          <a:p>
            <a:r>
              <a:rPr lang="fr-BE" sz="6600" b="1" kern="100"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SimSun" panose="02010600030101010101" pitchFamily="2" charset="-122"/>
              </a:rPr>
              <a:t>Marc 12:1-11</a:t>
            </a:r>
            <a:endParaRPr lang="nl-BE" sz="6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27734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76273" y="233660"/>
            <a:ext cx="10858501" cy="5601533"/>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Deutéronome 7:7</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 n’est point parce que vous surpassez en nombre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peuples,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s’est attaché à vous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qu’il vous a choisis,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vous êtes le moindre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tous les peuples.</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80000999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67267" y="3340340"/>
            <a:ext cx="10956324" cy="2215991"/>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Joël 3:15</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soleil et la lune s’obscurcissent,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étoiles retirent leur éclat.</a:t>
            </a:r>
            <a:endParaRPr lang="nl-BE" sz="4400" b="1" dirty="0">
              <a:effectLst>
                <a:outerShdw blurRad="38100" dist="38100" dir="2700000" algn="tl">
                  <a:srgbClr val="000000">
                    <a:alpha val="43137"/>
                  </a:srgbClr>
                </a:outerShdw>
              </a:effectLst>
            </a:endParaRPr>
          </a:p>
        </p:txBody>
      </p:sp>
      <p:pic>
        <p:nvPicPr>
          <p:cNvPr id="6"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r="15750" b="35616"/>
          <a:stretch/>
        </p:blipFill>
        <p:spPr>
          <a:xfrm>
            <a:off x="4860325" y="1062681"/>
            <a:ext cx="2570207" cy="1917957"/>
          </a:xfrm>
          <a:prstGeom prst="rect">
            <a:avLst/>
          </a:prstGeom>
        </p:spPr>
      </p:pic>
    </p:spTree>
    <p:extLst>
      <p:ext uri="{BB962C8B-B14F-4D97-AF65-F5344CB8AC3E}">
        <p14:creationId xmlns:p14="http://schemas.microsoft.com/office/powerpoint/2010/main" val="252449137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43700" y="918415"/>
            <a:ext cx="10956324" cy="4924425"/>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Joël 3:16</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Sion l’Éternel rugit,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Jérusalem il fait entendre sa voix ; Les cieux et la terre sont ébranlés.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est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refuge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son peuple,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abri pour les enfants d’Israël.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731996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76651" y="1272642"/>
            <a:ext cx="10956324" cy="4247317"/>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Michée 4:11</a:t>
            </a:r>
            <a:endParaRPr lang="fr-BE" sz="4000" i="1" kern="100" dirty="0" smtClean="0">
              <a:latin typeface="Arial" panose="020B0604020202020204" pitchFamily="34" charset="0"/>
              <a:ea typeface="SimSun" panose="02010600030101010101" pitchFamily="2" charset="-122"/>
            </a:endParaRPr>
          </a:p>
          <a:p>
            <a:pPr algn="ctr"/>
            <a:endParaRPr lang="fr-BE" sz="1000" i="1" kern="100" dirty="0">
              <a:latin typeface="Arial" panose="020B0604020202020204" pitchFamily="34" charset="0"/>
              <a:ea typeface="SimSun" panose="02010600030101010101" pitchFamily="2" charset="-122"/>
            </a:endParaRPr>
          </a:p>
          <a:p>
            <a:pPr algn="ct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Maintenant plusieurs nations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sont rassemblées contre toi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Qu’elle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soit profanée, disent-elles,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nos yeux se rassasient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Sion ! </a:t>
            </a:r>
            <a:endParaRPr lang="nl-BE"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54482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2997" y="2870780"/>
            <a:ext cx="11929003" cy="3570208"/>
          </a:xfrm>
          <a:prstGeom prst="rect">
            <a:avLst/>
          </a:prstGeom>
        </p:spPr>
        <p:txBody>
          <a:bodyPr wrap="square">
            <a:spAutoFit/>
          </a:bodyPr>
          <a:lstStyle/>
          <a:p>
            <a:pPr algn="ctr"/>
            <a:r>
              <a:rPr lang="fr-BE" sz="4000" kern="100" dirty="0" smtClean="0">
                <a:solidFill>
                  <a:prstClr val="white"/>
                </a:solidFill>
                <a:latin typeface="Arial" panose="020B0604020202020204" pitchFamily="34" charset="0"/>
                <a:ea typeface="SimSun" panose="02010600030101010101" pitchFamily="2" charset="-122"/>
              </a:rPr>
              <a:t>Apocalypse 14:19</a:t>
            </a:r>
            <a:endParaRPr lang="fr-BE" sz="4000" i="1" kern="100" dirty="0" smtClean="0">
              <a:solidFill>
                <a:prstClr val="white"/>
              </a:solidFill>
              <a:latin typeface="Arial" panose="020B0604020202020204" pitchFamily="34" charset="0"/>
              <a:ea typeface="SimSun" panose="02010600030101010101" pitchFamily="2" charset="-122"/>
            </a:endParaRPr>
          </a:p>
          <a:p>
            <a:pPr algn="ctr"/>
            <a:endParaRPr lang="fr-BE" sz="1000" i="1" kern="100" dirty="0">
              <a:solidFill>
                <a:prstClr val="white"/>
              </a:solidFill>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l’ange jeta sa faucille sur la terre. </a:t>
            </a:r>
            <a:endPar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il vendangea la vigne de la terre, </a:t>
            </a:r>
            <a:endPar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jeta la vendange dans la grande cuve </a:t>
            </a:r>
            <a:endPar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la colère de Dieu.</a:t>
            </a:r>
            <a:endParaRPr lang="nl-BE" sz="4400" b="1" dirty="0">
              <a:solidFill>
                <a:prstClr val="white"/>
              </a:solidFill>
              <a:effectLst>
                <a:outerShdw blurRad="38100" dist="38100" dir="2700000" algn="tl">
                  <a:srgbClr val="000000">
                    <a:alpha val="43137"/>
                  </a:srgbClr>
                </a:outerShdw>
              </a:effectLst>
            </a:endParaRPr>
          </a:p>
        </p:txBody>
      </p:sp>
      <p:pic>
        <p:nvPicPr>
          <p:cNvPr id="6" name="Afbeelding 5"/>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39427" y="197451"/>
            <a:ext cx="2101264" cy="3161194"/>
          </a:xfrm>
          <a:prstGeom prst="rect">
            <a:avLst/>
          </a:prstGeom>
        </p:spPr>
      </p:pic>
    </p:spTree>
    <p:extLst>
      <p:ext uri="{BB962C8B-B14F-4D97-AF65-F5344CB8AC3E}">
        <p14:creationId xmlns:p14="http://schemas.microsoft.com/office/powerpoint/2010/main" val="32490843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2997" y="2870780"/>
            <a:ext cx="11929003" cy="3570208"/>
          </a:xfrm>
          <a:prstGeom prst="rect">
            <a:avLst/>
          </a:prstGeom>
        </p:spPr>
        <p:txBody>
          <a:bodyPr wrap="square">
            <a:spAutoFit/>
          </a:bodyPr>
          <a:lstStyle/>
          <a:p>
            <a:pPr algn="ctr"/>
            <a:r>
              <a:rPr lang="fr-BE" sz="4000" kern="100" dirty="0" smtClean="0">
                <a:solidFill>
                  <a:prstClr val="white"/>
                </a:solidFill>
                <a:latin typeface="Arial" panose="020B0604020202020204" pitchFamily="34" charset="0"/>
                <a:ea typeface="SimSun" panose="02010600030101010101" pitchFamily="2" charset="-122"/>
              </a:rPr>
              <a:t>Apocalypse 14:20</a:t>
            </a:r>
            <a:endParaRPr lang="fr-BE" sz="4000" i="1" kern="100" dirty="0" smtClean="0">
              <a:solidFill>
                <a:prstClr val="white"/>
              </a:solidFill>
              <a:latin typeface="Arial" panose="020B0604020202020204" pitchFamily="34" charset="0"/>
              <a:ea typeface="SimSun" panose="02010600030101010101" pitchFamily="2" charset="-122"/>
            </a:endParaRPr>
          </a:p>
          <a:p>
            <a:pPr algn="ctr"/>
            <a:endParaRPr lang="fr-BE" sz="1000" i="1" kern="100" dirty="0">
              <a:solidFill>
                <a:prstClr val="white"/>
              </a:solidFill>
              <a:latin typeface="Arial" panose="020B0604020202020204" pitchFamily="34" charset="0"/>
              <a:ea typeface="SimSun" panose="02010600030101010101" pitchFamily="2" charset="-122"/>
            </a:endParaRPr>
          </a:p>
          <a:p>
            <a:pPr algn="ct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la cuve fut foulée hors de la ville ; </a:t>
            </a:r>
            <a:endPar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du sang sortit de la cuve, </a:t>
            </a:r>
            <a:endPar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jusqu’aux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mors des chevaux, </a:t>
            </a:r>
            <a:endPar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étendue de mille six cents stades</a:t>
            </a:r>
            <a:endParaRPr lang="nl-BE" sz="4400" b="1" dirty="0">
              <a:solidFill>
                <a:prstClr val="white"/>
              </a:solidFill>
              <a:effectLst>
                <a:outerShdw blurRad="38100" dist="38100" dir="2700000" algn="tl">
                  <a:srgbClr val="000000">
                    <a:alpha val="43137"/>
                  </a:srgbClr>
                </a:outerShdw>
              </a:effectLst>
            </a:endParaRPr>
          </a:p>
        </p:txBody>
      </p:sp>
      <p:pic>
        <p:nvPicPr>
          <p:cNvPr id="6" name="Afbeelding 5"/>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139427" y="197451"/>
            <a:ext cx="2101264" cy="3161194"/>
          </a:xfrm>
          <a:prstGeom prst="rect">
            <a:avLst/>
          </a:prstGeom>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663" y="197451"/>
            <a:ext cx="3295477" cy="2471608"/>
          </a:xfrm>
          <a:prstGeom prst="rect">
            <a:avLst/>
          </a:prstGeom>
        </p:spPr>
      </p:pic>
    </p:spTree>
    <p:extLst>
      <p:ext uri="{BB962C8B-B14F-4D97-AF65-F5344CB8AC3E}">
        <p14:creationId xmlns:p14="http://schemas.microsoft.com/office/powerpoint/2010/main" val="2782454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03279" y="439605"/>
            <a:ext cx="10858501" cy="2215991"/>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Hébreux 4:9</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y a donc un repos de sabbat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réservé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 peuple de Dieu.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475947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24338" y="423130"/>
            <a:ext cx="10858501" cy="2893100"/>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Deutéronome 7:8</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Mais, parce que l’Éternel vous aime, parce qu’il a voulu tenir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serment qu’il avait fait à vos pères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67123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69182" y="456081"/>
            <a:ext cx="10858501" cy="4924425"/>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11:12</a:t>
            </a:r>
          </a:p>
          <a:p>
            <a:endParaRPr lang="fr-BE" sz="1000" i="1" kern="100" dirty="0">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 chute a été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richesse du monde,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 amoindrissement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richesse des païens,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combien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plus en sera-t-il ainsi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quand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se convertiront tous.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71327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69182" y="456081"/>
            <a:ext cx="10858501" cy="3570208"/>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11:15</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si leur rejet a été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réconciliation du monde,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sera leur réintégration,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sinon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vie d’entre les morts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717149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69182" y="456081"/>
            <a:ext cx="10858501" cy="4924425"/>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11:23</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Eux de même,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s’ils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ne persistent pas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l’incrédulité,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seront entés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Dieu est puissant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enter de nouveau.</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90431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69182" y="456081"/>
            <a:ext cx="10858501" cy="5601533"/>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11:24</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 toi, tu as été coupé de l’olivier naturellement sauvage,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enté contrairement à ta nature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l’olivier franc,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à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plus forte raison eux seront-ils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entés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selon leur nature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 propre olivier.</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38921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3236" y="60664"/>
            <a:ext cx="10858501" cy="6278642"/>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11:25</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je ne veux pas, frères,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vous ignoriez ce mystère,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afin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vous ne vous regardiez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point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comme sages,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c’est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qu’une partie d’Israël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est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tombée dans l’endurcissement, jusqu’à ce que la totalité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païens soit entrée.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508418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3236" y="439605"/>
            <a:ext cx="10858501" cy="4247317"/>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11:26</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ainsi tout Israël sera sauvé,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selon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qu’il est écrit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libérateur viendra de Sion,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détournera de Jacob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impiétés ;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0834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3809" y="357227"/>
            <a:ext cx="10858501" cy="2215991"/>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11:27</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ce sera mon alliance avec eux, Lorsque j’ôterai leurs péchés.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24590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4136015" y="287980"/>
            <a:ext cx="3520516" cy="707886"/>
          </a:xfrm>
          <a:prstGeom prst="rect">
            <a:avLst/>
          </a:prstGeom>
        </p:spPr>
        <p:txBody>
          <a:bodyPr wrap="none">
            <a:spAutoFit/>
          </a:bodyPr>
          <a:lstStyle/>
          <a:p>
            <a:r>
              <a:rPr lang="fr-BE" sz="4000" b="1" kern="100"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SimSun" panose="02010600030101010101" pitchFamily="2" charset="-122"/>
              </a:rPr>
              <a:t>Romains 9:32</a:t>
            </a:r>
            <a:endParaRPr lang="nl-BE"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Tekstvak 1"/>
          <p:cNvSpPr txBox="1"/>
          <p:nvPr/>
        </p:nvSpPr>
        <p:spPr>
          <a:xfrm>
            <a:off x="333375" y="3724275"/>
            <a:ext cx="11534775" cy="2800767"/>
          </a:xfrm>
          <a:prstGeom prst="rect">
            <a:avLst/>
          </a:prstGeom>
          <a:noFill/>
        </p:spPr>
        <p:txBody>
          <a:bodyPr wrap="square" rtlCol="0">
            <a:spAutoFit/>
          </a:bodyPr>
          <a:lstStyle/>
          <a:p>
            <a:pPr algn="ctr"/>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Pourquoi ? Parce qu’Israël l’a cherchée, non par la foi, mais comme </a:t>
            </a:r>
          </a:p>
          <a:p>
            <a:pPr algn="ctr"/>
            <a:r>
              <a:rPr lang="fr-FR" sz="4400" b="1"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rPr>
              <a:t>provenant des œuvres. Ils se sont heurtés contre la pierre d’achoppement </a:t>
            </a:r>
            <a:endParaRPr lang="nl-BE" sz="4400" b="1" dirty="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228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3766" y="1535238"/>
            <a:ext cx="10858501" cy="3570208"/>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Romains 11:31</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même ils ont maintenant désobéi, afin que, par la miséricorde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vous a été faite,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obtiennent aussi miséricorde.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203870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36231" y="1477573"/>
            <a:ext cx="10858501" cy="3570208"/>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Hébreux 8:7</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 effet, si la première alliance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avait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été sans défaut,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n’aurait pas été question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remplacer par une seconde.</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264606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079928" y="250136"/>
            <a:ext cx="10858501" cy="6278642"/>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Hébreux 8:8</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c’est avec l’expression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d’un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blâme que le Seigneur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à Israël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Voici</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les jours viennent,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Seigneur,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Où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ferai avec la maison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d’Israël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la maison de Juda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alliance nouvelle,</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986280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2663" y="-97750"/>
            <a:ext cx="10858501" cy="6955750"/>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Hébreux 8:9</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Non comme l’alliance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traitai </a:t>
            </a:r>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avec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leurs pères,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jour où je les saisis par la main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faire sortir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du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pays d’Égypte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n’ont pas persévéré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mon alliance,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moi aussi je ne me suis pas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soucié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d’eux, dit le Seigneur.</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831842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22047" y="618942"/>
            <a:ext cx="10858501" cy="5601533"/>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Hébreux 8:10</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Mais voici l’alliance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ferai avec la maison d’Israël, Après ces jours-là, dit le Seigneur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mettrai mes lois dans leur esprit,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écrirai dans leur cœur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serai leur Dieu,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seront mon peuple.</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012186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96187" y="585991"/>
            <a:ext cx="10858501" cy="4924425"/>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Hébreux 8:11</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Aucun n’enseignera plus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concitoyen, Ni aucun son frère,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disant: Connais le Seigneur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tous me connaîtront,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Depuis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plus petit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jusqu’au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plus grand d’entre eux ;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483418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96187" y="585991"/>
            <a:ext cx="10858501" cy="3570208"/>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Hébreux 8:12</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Parce que je pardonnerai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iniquités,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je ne me souviendrai plus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leurs péchés. </a:t>
            </a:r>
            <a:endParaRPr lang="nl-BE" sz="4400" b="1" dirty="0">
              <a:effectLst>
                <a:glow rad="101600">
                  <a:schemeClr val="bg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75942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59797" y="2357126"/>
            <a:ext cx="10858501" cy="4247317"/>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Jérémie 31:31</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Voici, les jours viennent,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Où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ferai avec la maison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d’Israël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la maison de Juda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alliance nouvelle,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0068" y="189471"/>
            <a:ext cx="1778214" cy="2606503"/>
          </a:xfrm>
          <a:prstGeom prst="rect">
            <a:avLst/>
          </a:prstGeom>
        </p:spPr>
      </p:pic>
    </p:spTree>
    <p:extLst>
      <p:ext uri="{BB962C8B-B14F-4D97-AF65-F5344CB8AC3E}">
        <p14:creationId xmlns:p14="http://schemas.microsoft.com/office/powerpoint/2010/main" val="1369785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70326" y="915504"/>
            <a:ext cx="10858501" cy="5601533"/>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Jérémie 31:32</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Non comme l’alliance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traitai avec leurs pères,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jour où je les saisis par la main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faire sortir du pays d’Égypte, Alliance qu’ils ont violée,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Quoique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fusse leur maître,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613" y="271849"/>
            <a:ext cx="1343188" cy="1968843"/>
          </a:xfrm>
          <a:prstGeom prst="rect">
            <a:avLst/>
          </a:prstGeom>
        </p:spPr>
      </p:pic>
    </p:spTree>
    <p:extLst>
      <p:ext uri="{BB962C8B-B14F-4D97-AF65-F5344CB8AC3E}">
        <p14:creationId xmlns:p14="http://schemas.microsoft.com/office/powerpoint/2010/main" val="511008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36228" y="899028"/>
            <a:ext cx="10858501" cy="5601533"/>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Jérémie 31:33</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Mais voici l’alliance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ferai avec la maison d’Israël, Après ces jours-là, dit l’Éternel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mettrai ma loi au dedans d’eux,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l’écrirai dans leur cœur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serai leur Dieu,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seront mon peuple.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8936" y="205946"/>
            <a:ext cx="1702870" cy="2496065"/>
          </a:xfrm>
          <a:prstGeom prst="rect">
            <a:avLst/>
          </a:prstGeom>
        </p:spPr>
      </p:pic>
    </p:spTree>
    <p:extLst>
      <p:ext uri="{BB962C8B-B14F-4D97-AF65-F5344CB8AC3E}">
        <p14:creationId xmlns:p14="http://schemas.microsoft.com/office/powerpoint/2010/main" val="3760890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hthoek 3"/>
          <p:cNvSpPr/>
          <p:nvPr/>
        </p:nvSpPr>
        <p:spPr>
          <a:xfrm>
            <a:off x="2640590" y="221305"/>
            <a:ext cx="6870599" cy="1107996"/>
          </a:xfrm>
          <a:prstGeom prst="rect">
            <a:avLst/>
          </a:prstGeom>
        </p:spPr>
        <p:txBody>
          <a:bodyPr wrap="none">
            <a:spAutoFit/>
          </a:bodyPr>
          <a:lstStyle/>
          <a:p>
            <a:r>
              <a:rPr lang="fr-BE" sz="6600" b="1" kern="100" dirty="0" smtClean="0">
                <a:ln w="6600">
                  <a:solidFill>
                    <a:schemeClr val="accent2"/>
                  </a:solidFill>
                  <a:prstDash val="solid"/>
                </a:ln>
                <a:solidFill>
                  <a:srgbClr val="FFFFFF"/>
                </a:solidFill>
                <a:effectLst>
                  <a:outerShdw dist="38100" dir="2700000" algn="tl" rotWithShape="0">
                    <a:schemeClr val="accent2"/>
                  </a:outerShdw>
                </a:effectLst>
                <a:latin typeface="Arial" panose="020B0604020202020204" pitchFamily="34" charset="0"/>
                <a:ea typeface="SimSun" panose="02010600030101010101" pitchFamily="2" charset="-122"/>
              </a:rPr>
              <a:t>Romains 8:11-25</a:t>
            </a:r>
            <a:endParaRPr lang="nl-BE" sz="6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645236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03276" y="0"/>
            <a:ext cx="10858501" cy="6955750"/>
          </a:xfrm>
          <a:prstGeom prst="rect">
            <a:avLst/>
          </a:prstGeom>
        </p:spPr>
        <p:txBody>
          <a:bodyPr wrap="square">
            <a:spAutoFit/>
          </a:bodyPr>
          <a:lstStyle/>
          <a:p>
            <a:r>
              <a:rPr lang="fr-BE" sz="4000" kern="100" dirty="0" smtClean="0">
                <a:effectLst/>
                <a:latin typeface="Arial" panose="020B0604020202020204" pitchFamily="34" charset="0"/>
                <a:ea typeface="SimSun" panose="02010600030101010101" pitchFamily="2" charset="-122"/>
              </a:rPr>
              <a:t>Jérémie 31:34</a:t>
            </a:r>
          </a:p>
          <a:p>
            <a:endParaRPr lang="fr-BE" sz="1000" i="1" kern="100" dirty="0">
              <a:latin typeface="Arial" panose="020B0604020202020204" pitchFamily="34" charset="0"/>
              <a:ea typeface="SimSun" panose="02010600030101010101" pitchFamily="2" charset="-122"/>
            </a:endParaRPr>
          </a:p>
          <a:p>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Celui-ci n’enseignera plus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prochain, Ni celui-là son frère,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disant: Connaissez l’Éternel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tous me connaîtront,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Depuis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plus petit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jusqu’au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plus grand, dit l’Éternel ;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pardonnerai leur iniquité,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ne me souviendrai plus </a:t>
            </a:r>
            <a:endPar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 péché.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5540" y="156518"/>
            <a:ext cx="1747831" cy="2561968"/>
          </a:xfrm>
          <a:prstGeom prst="rect">
            <a:avLst/>
          </a:prstGeom>
        </p:spPr>
      </p:pic>
    </p:spTree>
    <p:extLst>
      <p:ext uri="{BB962C8B-B14F-4D97-AF65-F5344CB8AC3E}">
        <p14:creationId xmlns:p14="http://schemas.microsoft.com/office/powerpoint/2010/main" val="2706068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3236" y="439605"/>
            <a:ext cx="10858501" cy="1538883"/>
          </a:xfrm>
          <a:prstGeom prst="rect">
            <a:avLst/>
          </a:prstGeom>
        </p:spPr>
        <p:txBody>
          <a:bodyPr wrap="square">
            <a:spAutoFit/>
          </a:bodyPr>
          <a:lstStyle/>
          <a:p>
            <a:r>
              <a:rPr lang="fr-BE" sz="4000" kern="100" dirty="0" smtClean="0">
                <a:solidFill>
                  <a:prstClr val="white"/>
                </a:solidFill>
                <a:latin typeface="Arial" panose="020B0604020202020204" pitchFamily="34" charset="0"/>
                <a:ea typeface="SimSun" panose="02010600030101010101" pitchFamily="2" charset="-122"/>
              </a:rPr>
              <a:t>Romains 11:26</a:t>
            </a:r>
          </a:p>
          <a:p>
            <a:endParaRPr lang="fr-BE" sz="1000" i="1" kern="100" dirty="0">
              <a:solidFill>
                <a:prstClr val="white"/>
              </a:solidFill>
              <a:latin typeface="Arial" panose="020B0604020202020204" pitchFamily="34" charset="0"/>
              <a:ea typeface="SimSun" panose="02010600030101010101" pitchFamily="2" charset="-122"/>
            </a:endParaRPr>
          </a:p>
          <a:p>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 tout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Israël sera </a:t>
            </a:r>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sauvé</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2269699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053795" y="105460"/>
            <a:ext cx="9910119" cy="2215991"/>
          </a:xfrm>
          <a:prstGeom prst="rect">
            <a:avLst/>
          </a:prstGeom>
        </p:spPr>
        <p:txBody>
          <a:bodyPr wrap="square">
            <a:spAutoFit/>
          </a:bodyPr>
          <a:lstStyle/>
          <a:p>
            <a:pPr algn="r"/>
            <a:r>
              <a:rPr lang="fr-BE" sz="4000" b="1" kern="100" dirty="0" smtClean="0">
                <a:ln w="10160">
                  <a:solidFill>
                    <a:schemeClr val="accent5"/>
                  </a:solidFill>
                  <a:prstDash val="solid"/>
                </a:ln>
                <a:solidFill>
                  <a:srgbClr val="FFFFFF"/>
                </a:solidFill>
                <a:effectLst>
                  <a:glow rad="228600">
                    <a:schemeClr val="accent6">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Jean 14:6 </a:t>
            </a:r>
            <a:endParaRPr lang="fr-BE" sz="4000" b="1" i="1" kern="100" dirty="0" smtClean="0">
              <a:ln w="10160">
                <a:solidFill>
                  <a:schemeClr val="accent5"/>
                </a:solidFill>
                <a:prstDash val="solid"/>
              </a:ln>
              <a:solidFill>
                <a:srgbClr val="FFFFFF"/>
              </a:solidFill>
              <a:effectLst>
                <a:glow rad="228600">
                  <a:schemeClr val="accent6">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r"/>
            <a:endParaRPr lang="fr-BE" sz="1000" b="1" i="1" kern="100" dirty="0">
              <a:ln w="10160">
                <a:solidFill>
                  <a:schemeClr val="accent5"/>
                </a:solidFill>
                <a:prstDash val="solid"/>
              </a:ln>
              <a:solidFill>
                <a:srgbClr val="FFFFFF"/>
              </a:solidFill>
              <a:effectLst>
                <a:glow rad="228600">
                  <a:schemeClr val="accent6">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r"/>
            <a:r>
              <a:rPr lang="fr-BE" sz="4400" b="1" kern="100" dirty="0" smtClean="0">
                <a:ln w="10160">
                  <a:solidFill>
                    <a:schemeClr val="accent5"/>
                  </a:solidFill>
                  <a:prstDash val="solid"/>
                </a:ln>
                <a:solidFill>
                  <a:srgbClr val="FFFFFF"/>
                </a:solidFill>
                <a:effectLst>
                  <a:glow rad="228600">
                    <a:schemeClr val="accent6">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a:t>
            </a:r>
            <a:r>
              <a:rPr lang="fr-BE" sz="4400" b="1" kern="100" dirty="0">
                <a:ln w="10160">
                  <a:solidFill>
                    <a:schemeClr val="accent5"/>
                  </a:solidFill>
                  <a:prstDash val="solid"/>
                </a:ln>
                <a:solidFill>
                  <a:srgbClr val="FFFFFF"/>
                </a:solidFill>
                <a:effectLst>
                  <a:glow rad="228600">
                    <a:schemeClr val="accent6">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suis le chemin, la vérité, et la vie. Nul ne vient au Père que par moi. </a:t>
            </a:r>
            <a:endParaRPr lang="nl-BE" sz="4400" b="1" dirty="0">
              <a:effectLst>
                <a:glow rad="228600">
                  <a:schemeClr val="accent6">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87613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81025" y="2967335"/>
            <a:ext cx="11029950" cy="3570208"/>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Actes 4:12 </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n’y a de salut en aucun autre ; </a:t>
            </a:r>
            <a:endPar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n’y a sous le ciel aucun autre nom qui ait été donné parmi les hommes, </a:t>
            </a:r>
            <a:endPar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par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lequel nous devions être sauvés.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7445" y="142875"/>
            <a:ext cx="4533580" cy="3371850"/>
          </a:xfrm>
          <a:prstGeom prst="rect">
            <a:avLst/>
          </a:prstGeom>
        </p:spPr>
      </p:pic>
    </p:spTree>
    <p:extLst>
      <p:ext uri="{BB962C8B-B14F-4D97-AF65-F5344CB8AC3E}">
        <p14:creationId xmlns:p14="http://schemas.microsoft.com/office/powerpoint/2010/main" val="3001811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400050" y="1114336"/>
            <a:ext cx="11591925" cy="4924425"/>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Esaïe 60:21 </a:t>
            </a:r>
            <a:endParaRPr lang="fr-BE" sz="4000" i="1" kern="100" dirty="0" smtClean="0">
              <a:latin typeface="Arial" panose="020B0604020202020204" pitchFamily="34" charset="0"/>
              <a:ea typeface="SimSun" panose="02010600030101010101" pitchFamily="2" charset="-122"/>
            </a:endParaRPr>
          </a:p>
          <a:p>
            <a:endParaRPr lang="fr-BE" sz="1000" i="1" kern="100" dirty="0">
              <a:latin typeface="Arial" panose="020B0604020202020204" pitchFamily="34" charset="0"/>
              <a:ea typeface="SimSun" panose="02010600030101010101" pitchFamily="2" charset="-122"/>
            </a:endParaRPr>
          </a:p>
          <a:p>
            <a:r>
              <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rPr>
              <a:t>Il </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n’y aura plus que des justes </a:t>
            </a:r>
            <a:endPar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rPr>
              <a:t>parmi </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ton peuple, </a:t>
            </a:r>
            <a:endPar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posséderont à toujours le pays ; </a:t>
            </a:r>
            <a:endPar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rPr>
              <a:t>C’est </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le rejeton que j’ai planté, </a:t>
            </a:r>
            <a:endPar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rPr>
              <a:t>l’œuvre </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de mes mains, </a:t>
            </a:r>
            <a:endPar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servir à ma gloire. </a:t>
            </a:r>
            <a:endParaRPr lang="nl-BE" sz="4400" b="1" dirty="0">
              <a:effectLst>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465" y="238125"/>
            <a:ext cx="2126497" cy="2819400"/>
          </a:xfrm>
          <a:prstGeom prst="rect">
            <a:avLst/>
          </a:prstGeom>
        </p:spPr>
      </p:pic>
    </p:spTree>
    <p:extLst>
      <p:ext uri="{BB962C8B-B14F-4D97-AF65-F5344CB8AC3E}">
        <p14:creationId xmlns:p14="http://schemas.microsoft.com/office/powerpoint/2010/main" val="2749027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63236" y="439605"/>
            <a:ext cx="10858501" cy="1538883"/>
          </a:xfrm>
          <a:prstGeom prst="rect">
            <a:avLst/>
          </a:prstGeom>
        </p:spPr>
        <p:txBody>
          <a:bodyPr wrap="square">
            <a:spAutoFit/>
          </a:bodyPr>
          <a:lstStyle/>
          <a:p>
            <a:r>
              <a:rPr lang="fr-BE" sz="4000" kern="100" dirty="0" smtClean="0">
                <a:solidFill>
                  <a:prstClr val="white"/>
                </a:solidFill>
                <a:latin typeface="Arial" panose="020B0604020202020204" pitchFamily="34" charset="0"/>
                <a:ea typeface="SimSun" panose="02010600030101010101" pitchFamily="2" charset="-122"/>
              </a:rPr>
              <a:t>Romains 11:26</a:t>
            </a:r>
          </a:p>
          <a:p>
            <a:endParaRPr lang="fr-BE" sz="1000" i="1" kern="100" dirty="0">
              <a:solidFill>
                <a:prstClr val="white"/>
              </a:solidFill>
              <a:latin typeface="Arial" panose="020B0604020202020204" pitchFamily="34" charset="0"/>
              <a:ea typeface="SimSun" panose="02010600030101010101" pitchFamily="2" charset="-122"/>
            </a:endParaRPr>
          </a:p>
          <a:p>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 tout </a:t>
            </a:r>
            <a:r>
              <a:rPr lang="fr-FR" sz="4400" b="1" kern="100" dirty="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Israël sera </a:t>
            </a:r>
            <a:r>
              <a:rPr lang="fr-FR" sz="4400" b="1" kern="100" dirty="0" smtClean="0">
                <a:solidFill>
                  <a:prstClr val="white"/>
                </a:solidFill>
                <a:effectLst>
                  <a:glow rad="101600">
                    <a:prstClr val="black">
                      <a:alpha val="60000"/>
                    </a:prstClr>
                  </a:glow>
                  <a:outerShdw blurRad="38100" dist="38100" dir="2700000" algn="tl">
                    <a:srgbClr val="000000">
                      <a:alpha val="43137"/>
                    </a:srgbClr>
                  </a:outerShdw>
                </a:effectLst>
                <a:latin typeface="Arial" panose="020B0604020202020204" pitchFamily="34" charset="0"/>
                <a:ea typeface="SimSun" panose="02010600030101010101" pitchFamily="2" charset="-122"/>
              </a:rPr>
              <a:t>sauvé</a:t>
            </a:r>
            <a:endParaRPr lang="nl-BE" sz="4400" b="1" dirty="0">
              <a:solidFill>
                <a:prstClr val="white"/>
              </a:solidFill>
              <a:effectLst>
                <a:glow rad="101600">
                  <a:prstClr val="black">
                    <a:alpha val="60000"/>
                  </a:prst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176952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14324" y="2362111"/>
            <a:ext cx="11572875" cy="4247317"/>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Genèse 17:7</a:t>
            </a:r>
          </a:p>
          <a:p>
            <a:endParaRPr lang="fr-BE" sz="1000" i="1" kern="100" dirty="0">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J’établirai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mon alliance entre moi et toi, </a:t>
            </a:r>
            <a:endPar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tes descendants après toi, </a:t>
            </a:r>
            <a:endPar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selon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leurs générations : </a:t>
            </a:r>
            <a:endPar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sera une alliance perpétuelle, </a:t>
            </a:r>
            <a:endPar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vertu de laquelle je serai ton Dieu</a:t>
            </a:r>
            <a:r>
              <a:rPr lang="fr-BE" i="1" kern="100" dirty="0">
                <a:effectLst>
                  <a:glow rad="101600">
                    <a:schemeClr val="bg1">
                      <a:alpha val="60000"/>
                    </a:schemeClr>
                  </a:glow>
                </a:effectLst>
                <a:latin typeface="Arial" panose="020B0604020202020204" pitchFamily="34" charset="0"/>
                <a:ea typeface="SimSun" panose="02010600030101010101" pitchFamily="2" charset="-122"/>
              </a:rPr>
              <a:t> </a:t>
            </a:r>
            <a:endParaRPr lang="nl-BE" dirty="0">
              <a:effectLst>
                <a:glow rad="101600">
                  <a:schemeClr val="bg1">
                    <a:alpha val="60000"/>
                  </a:schemeClr>
                </a:glo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274" y="200025"/>
            <a:ext cx="3590925" cy="2686050"/>
          </a:xfrm>
          <a:prstGeom prst="rect">
            <a:avLst/>
          </a:prstGeom>
        </p:spPr>
      </p:pic>
    </p:spTree>
    <p:extLst>
      <p:ext uri="{BB962C8B-B14F-4D97-AF65-F5344CB8AC3E}">
        <p14:creationId xmlns:p14="http://schemas.microsoft.com/office/powerpoint/2010/main" val="699852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466725" y="4196060"/>
            <a:ext cx="10906125" cy="2215991"/>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Psaume 105:8</a:t>
            </a:r>
          </a:p>
          <a:p>
            <a:endParaRPr lang="fr-BE" sz="1000" i="1" kern="100" dirty="0">
              <a:latin typeface="Arial" panose="020B0604020202020204" pitchFamily="34" charset="0"/>
              <a:ea typeface="SimSun" panose="02010600030101010101" pitchFamily="2" charset="-122"/>
            </a:endParaRPr>
          </a:p>
          <a:p>
            <a:r>
              <a:rPr lang="fr-BE"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rPr>
              <a:t>Il </a:t>
            </a:r>
            <a:r>
              <a:rPr lang="fr-BE"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se rappelle à toujours son alliance, Ses promesses pour mille générations, </a:t>
            </a:r>
            <a:endParaRPr lang="nl-BE"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2351" y="147638"/>
            <a:ext cx="3079623" cy="4567238"/>
          </a:xfrm>
          <a:prstGeom prst="rect">
            <a:avLst/>
          </a:prstGeom>
        </p:spPr>
      </p:pic>
    </p:spTree>
    <p:extLst>
      <p:ext uri="{BB962C8B-B14F-4D97-AF65-F5344CB8AC3E}">
        <p14:creationId xmlns:p14="http://schemas.microsoft.com/office/powerpoint/2010/main" val="1767561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466725" y="4196060"/>
            <a:ext cx="10906125" cy="2215991"/>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Psaume 105:9</a:t>
            </a:r>
          </a:p>
          <a:p>
            <a:endParaRPr lang="fr-BE" sz="1000" i="1" kern="100" dirty="0">
              <a:latin typeface="Arial" panose="020B0604020202020204" pitchFamily="34" charset="0"/>
              <a:ea typeface="SimSun" panose="02010600030101010101" pitchFamily="2" charset="-122"/>
            </a:endParaRPr>
          </a:p>
          <a:p>
            <a:r>
              <a:rPr lang="fr-FR"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L’alliance qu’il a traitée avec Abraham, Et le serment qu’il a fait à Isaac ;</a:t>
            </a:r>
            <a:endParaRPr lang="nl-BE"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2351" y="147638"/>
            <a:ext cx="3079623" cy="4567238"/>
          </a:xfrm>
          <a:prstGeom prst="rect">
            <a:avLst/>
          </a:prstGeom>
        </p:spPr>
      </p:pic>
    </p:spTree>
    <p:extLst>
      <p:ext uri="{BB962C8B-B14F-4D97-AF65-F5344CB8AC3E}">
        <p14:creationId xmlns:p14="http://schemas.microsoft.com/office/powerpoint/2010/main" val="1757217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466725" y="4196060"/>
            <a:ext cx="10906125" cy="2215991"/>
          </a:xfrm>
          <a:prstGeom prst="rect">
            <a:avLst/>
          </a:prstGeom>
        </p:spPr>
        <p:txBody>
          <a:bodyPr wrap="square">
            <a:spAutoFit/>
          </a:bodyPr>
          <a:lstStyle/>
          <a:p>
            <a:r>
              <a:rPr lang="fr-BE" sz="4000" kern="100" dirty="0" smtClean="0">
                <a:latin typeface="Arial" panose="020B0604020202020204" pitchFamily="34" charset="0"/>
                <a:ea typeface="SimSun" panose="02010600030101010101" pitchFamily="2" charset="-122"/>
              </a:rPr>
              <a:t>Psaume 105:10</a:t>
            </a:r>
          </a:p>
          <a:p>
            <a:endParaRPr lang="fr-BE" sz="1000" i="1" kern="100" dirty="0">
              <a:latin typeface="Arial" panose="020B0604020202020204" pitchFamily="34" charset="0"/>
              <a:ea typeface="SimSun" panose="02010600030101010101" pitchFamily="2" charset="-122"/>
            </a:endParaRPr>
          </a:p>
          <a:p>
            <a:r>
              <a:rPr lang="fr-FR"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Il l’a érigée pour Jacob en loi, </a:t>
            </a:r>
            <a:endParaRPr lang="fr-FR"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effectLst>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effectLst>
                  <a:outerShdw blurRad="38100" dist="38100" dir="2700000" algn="tl">
                    <a:srgbClr val="000000">
                      <a:alpha val="43137"/>
                    </a:srgbClr>
                  </a:outerShdw>
                </a:effectLst>
                <a:latin typeface="Arial" panose="020B0604020202020204" pitchFamily="34" charset="0"/>
                <a:ea typeface="SimSun" panose="02010600030101010101" pitchFamily="2" charset="-122"/>
              </a:rPr>
              <a:t>Israël en alliance éternelle</a:t>
            </a:r>
            <a:endParaRPr lang="nl-BE" dirty="0"/>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2351" y="147638"/>
            <a:ext cx="3079623" cy="4567238"/>
          </a:xfrm>
          <a:prstGeom prst="rect">
            <a:avLst/>
          </a:prstGeom>
        </p:spPr>
      </p:pic>
    </p:spTree>
    <p:extLst>
      <p:ext uri="{BB962C8B-B14F-4D97-AF65-F5344CB8AC3E}">
        <p14:creationId xmlns:p14="http://schemas.microsoft.com/office/powerpoint/2010/main" val="299574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8150" y="2171611"/>
            <a:ext cx="11220450" cy="4247317"/>
          </a:xfrm>
          <a:prstGeom prst="rect">
            <a:avLst/>
          </a:prstGeom>
        </p:spPr>
        <p:txBody>
          <a:bodyPr wrap="square">
            <a:spAutoFit/>
          </a:bodyPr>
          <a:lstStyle/>
          <a:p>
            <a:r>
              <a:rPr lang="fr-BE" sz="4000" kern="100" dirty="0" smtClean="0">
                <a:effectLst>
                  <a:glow rad="101600">
                    <a:schemeClr val="bg1">
                      <a:alpha val="60000"/>
                    </a:schemeClr>
                  </a:glow>
                </a:effectLst>
                <a:latin typeface="Arial" panose="020B0604020202020204" pitchFamily="34" charset="0"/>
                <a:ea typeface="SimSun" panose="02010600030101010101" pitchFamily="2" charset="-122"/>
              </a:rPr>
              <a:t>Luc 21:24 </a:t>
            </a:r>
            <a:endParaRPr lang="fr-BE" sz="4000" i="1" kern="100" dirty="0" smtClean="0">
              <a:effectLst>
                <a:glow rad="101600">
                  <a:schemeClr val="bg1">
                    <a:alpha val="60000"/>
                  </a:schemeClr>
                </a:glow>
              </a:effectLst>
              <a:latin typeface="Arial" panose="020B0604020202020204" pitchFamily="34" charset="0"/>
              <a:ea typeface="SimSun" panose="02010600030101010101" pitchFamily="2" charset="-122"/>
            </a:endParaRPr>
          </a:p>
          <a:p>
            <a:endParaRPr lang="fr-BE" sz="1000" i="1" kern="100" dirty="0">
              <a:effectLst>
                <a:glow rad="101600">
                  <a:schemeClr val="bg1">
                    <a:alpha val="60000"/>
                  </a:schemeClr>
                </a:glow>
              </a:effectLst>
              <a:latin typeface="Arial" panose="020B0604020202020204" pitchFamily="34" charset="0"/>
              <a:ea typeface="SimSun" panose="02010600030101010101" pitchFamily="2" charset="-122"/>
            </a:endParaRPr>
          </a:p>
          <a:p>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tomberont sous le tranchant de l’épée, ils seront emmenés captifs parmi toutes les nations, et Jérusalem sera foulée aux pieds par les nations, jusqu’à ce que les temps des nations soient accomplis.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2825" y="140704"/>
            <a:ext cx="4674870" cy="2710700"/>
          </a:xfrm>
          <a:prstGeom prst="rect">
            <a:avLst/>
          </a:prstGeom>
        </p:spPr>
      </p:pic>
    </p:spTree>
    <p:extLst>
      <p:ext uri="{BB962C8B-B14F-4D97-AF65-F5344CB8AC3E}">
        <p14:creationId xmlns:p14="http://schemas.microsoft.com/office/powerpoint/2010/main" val="526821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2898" y="3386435"/>
            <a:ext cx="11477625" cy="2893100"/>
          </a:xfrm>
          <a:prstGeom prst="rect">
            <a:avLst/>
          </a:prstGeom>
        </p:spPr>
        <p:txBody>
          <a:bodyPr wrap="square">
            <a:spAutoFit/>
          </a:bodyPr>
          <a:lstStyle/>
          <a:p>
            <a:pPr algn="ctr"/>
            <a:r>
              <a:rPr lang="fr-BE" sz="4000" kern="100" dirty="0" smtClean="0">
                <a:latin typeface="Arial" panose="020B0604020202020204" pitchFamily="34" charset="0"/>
                <a:ea typeface="SimSun" panose="02010600030101010101" pitchFamily="2" charset="-122"/>
              </a:rPr>
              <a:t>Romains 9:4 </a:t>
            </a:r>
          </a:p>
          <a:p>
            <a:pPr algn="ctr"/>
            <a:endParaRPr lang="fr-BE" sz="1000" i="1" kern="100" dirty="0">
              <a:latin typeface="Arial" panose="020B0604020202020204" pitchFamily="34" charset="0"/>
              <a:ea typeface="SimSun" panose="02010600030101010101" pitchFamily="2" charset="-122"/>
            </a:endParaRPr>
          </a:p>
          <a:p>
            <a:pPr algn="ctr"/>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Israélites</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à qui appartiennent </a:t>
            </a:r>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l’adoption</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et la gloire, et les alliances, </a:t>
            </a:r>
            <a:endPar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BE"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BE" sz="4400" b="1" kern="100" dirty="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loi, et le culte, et les promesses</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0208" y="391120"/>
            <a:ext cx="2283004" cy="2823865"/>
          </a:xfrm>
          <a:prstGeom prst="rect">
            <a:avLst/>
          </a:prstGeom>
        </p:spPr>
      </p:pic>
    </p:spTree>
    <p:extLst>
      <p:ext uri="{BB962C8B-B14F-4D97-AF65-F5344CB8AC3E}">
        <p14:creationId xmlns:p14="http://schemas.microsoft.com/office/powerpoint/2010/main" val="3198388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762000" y="3410635"/>
            <a:ext cx="10668000" cy="2893100"/>
          </a:xfrm>
          <a:prstGeom prst="rect">
            <a:avLst/>
          </a:prstGeom>
        </p:spPr>
        <p:txBody>
          <a:bodyPr wrap="square">
            <a:spAutoFit/>
          </a:bodyPr>
          <a:lstStyle/>
          <a:p>
            <a:pPr algn="ctr"/>
            <a:r>
              <a:rPr lang="fr-BE" sz="4000" kern="100" dirty="0" smtClean="0">
                <a:solidFill>
                  <a:schemeClr val="bg1"/>
                </a:solidFill>
                <a:latin typeface="Arial" panose="020B0604020202020204" pitchFamily="34" charset="0"/>
                <a:ea typeface="SimSun" panose="02010600030101010101" pitchFamily="2" charset="-122"/>
              </a:rPr>
              <a:t>Galates 3:17</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BE"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a:t>
            </a:r>
            <a:r>
              <a:rPr lang="fr-BE"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disposition, </a:t>
            </a:r>
            <a:endParaRPr lang="fr-BE"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BE"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BE"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Dieu a confirmée antérieurement, ne peut pas être annulée</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095" y="514349"/>
            <a:ext cx="3051810" cy="2543175"/>
          </a:xfrm>
          <a:prstGeom prst="rect">
            <a:avLst/>
          </a:prstGeom>
        </p:spPr>
      </p:pic>
    </p:spTree>
    <p:extLst>
      <p:ext uri="{BB962C8B-B14F-4D97-AF65-F5344CB8AC3E}">
        <p14:creationId xmlns:p14="http://schemas.microsoft.com/office/powerpoint/2010/main" val="1612050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76225" y="209550"/>
            <a:ext cx="9439275" cy="3570208"/>
          </a:xfrm>
          <a:prstGeom prst="rect">
            <a:avLst/>
          </a:prstGeom>
        </p:spPr>
        <p:txBody>
          <a:bodyPr wrap="square">
            <a:spAutoFit/>
          </a:bodyPr>
          <a:lstStyle/>
          <a:p>
            <a:pPr algn="ctr"/>
            <a:r>
              <a:rPr lang="fr-BE" sz="4000" kern="100" dirty="0" smtClean="0">
                <a:solidFill>
                  <a:schemeClr val="bg1"/>
                </a:solidFill>
                <a:latin typeface="Arial" panose="020B0604020202020204" pitchFamily="34" charset="0"/>
                <a:ea typeface="SimSun" panose="02010600030101010101" pitchFamily="2" charset="-122"/>
              </a:rPr>
              <a:t>Esaïe 59:20</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 rédempteur viendra pour Sion,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ceux de Jacob qui se convertiront de leurs péchés,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9617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676276" y="1628775"/>
            <a:ext cx="10915650" cy="3570208"/>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Romains 11:26</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ainsi tout Israël sera sauvé, selon qu’il est écrit :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libérateur viendra de Sion,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détournera de Jacob les impiétés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836984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1485900" y="2286000"/>
            <a:ext cx="9439275" cy="2215991"/>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Romains 11:27</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ce sera mon alliance avec eux, Lorsque j’ôterai leurs péchés.</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120001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95275" y="990600"/>
            <a:ext cx="11620499" cy="4924425"/>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Deutéronome 30:1</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Lorsque toutes ces choses t’arriveront,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bénédiction et la malédiction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mets devant toi,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tu les prends à cœur au milieu de toutes les nations chez lesquelles l’Éternel,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ton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Dieu, t’aura chassé,</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798424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85750" y="1400175"/>
            <a:ext cx="11620499" cy="4247317"/>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Deutéronome 30:2</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 tu reviens à l’Éternel, ton Dieu,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 tu obéis à sa voix de tout ton cœur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toute ton âme, toi et tes enfants, selon tout ce que je te prescris aujourd’hui,</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43526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04800" y="1000125"/>
            <a:ext cx="11620499" cy="4924425"/>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Deutéronome 30:3</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alors l’Eternel, ton Dieu,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ramènera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tes captifs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aura compassion de toi,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 rassemblera encore du milieu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tous les peuples chez lesquels l’Éternel, ton Dieu, t’aura dispersé.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817459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85750" y="1771650"/>
            <a:ext cx="11620499" cy="3570208"/>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Deutéronome 30:4</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Quand tu serais exilé à l’autre extrémité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du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ciel, l’Éternel, ton Dieu,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rassemblera de là,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c’est là qu’il t’ira chercher.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412613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85750" y="1771650"/>
            <a:ext cx="11620499" cy="3570208"/>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Deutéronome 30:5</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ton Dieu, te ramènera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pays que possédaient tes pères,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tu le posséderas ; il te fera du bien,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 rendra plus nombreux que tes pères.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13377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8150" y="2851404"/>
            <a:ext cx="11599545" cy="3570208"/>
          </a:xfrm>
          <a:prstGeom prst="rect">
            <a:avLst/>
          </a:prstGeom>
        </p:spPr>
        <p:txBody>
          <a:bodyPr wrap="square">
            <a:spAutoFit/>
          </a:bodyPr>
          <a:lstStyle/>
          <a:p>
            <a:r>
              <a:rPr lang="fr-BE" sz="4000" kern="100" dirty="0" smtClean="0">
                <a:effectLst>
                  <a:glow rad="101600">
                    <a:schemeClr val="bg1">
                      <a:alpha val="60000"/>
                    </a:schemeClr>
                  </a:glow>
                </a:effectLst>
                <a:latin typeface="Arial" panose="020B0604020202020204" pitchFamily="34" charset="0"/>
                <a:ea typeface="SimSun" panose="02010600030101010101" pitchFamily="2" charset="-122"/>
              </a:rPr>
              <a:t>Actes 3:19</a:t>
            </a:r>
            <a:endParaRPr lang="fr-BE" sz="4000" i="1" kern="100" dirty="0" smtClean="0">
              <a:effectLst>
                <a:glow rad="101600">
                  <a:schemeClr val="bg1">
                    <a:alpha val="60000"/>
                  </a:schemeClr>
                </a:glow>
              </a:effectLst>
              <a:latin typeface="Arial" panose="020B0604020202020204" pitchFamily="34" charset="0"/>
              <a:ea typeface="SimSun" panose="02010600030101010101" pitchFamily="2" charset="-122"/>
            </a:endParaRPr>
          </a:p>
          <a:p>
            <a:endParaRPr lang="fr-BE" sz="1000" i="1" kern="100" dirty="0">
              <a:effectLst>
                <a:glow rad="101600">
                  <a:schemeClr val="bg1">
                    <a:alpha val="60000"/>
                  </a:schemeClr>
                </a:glo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Repentez-vous donc et convertissez-vous, pour que vos péchés soient effacés,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afin que des temps de rafraîchissement viennent de la part du Seigneur,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5296" y="400049"/>
            <a:ext cx="1192399" cy="1793875"/>
          </a:xfrm>
          <a:prstGeom prst="rect">
            <a:avLst/>
          </a:prstGeom>
        </p:spPr>
      </p:pic>
    </p:spTree>
    <p:extLst>
      <p:ext uri="{BB962C8B-B14F-4D97-AF65-F5344CB8AC3E}">
        <p14:creationId xmlns:p14="http://schemas.microsoft.com/office/powerpoint/2010/main" val="2281714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85750" y="1571625"/>
            <a:ext cx="11620499" cy="4247317"/>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Deutéronome 30:6</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ton Dieu, circoncira ton cœur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cœur de ta postérité,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tu aimeras l’Éternel, ton Dieu,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tout ton cœur et de toute ton âme,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afin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tu vives.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3066770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85750" y="1571625"/>
            <a:ext cx="11620499" cy="3570208"/>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Deutéronome 30:7</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ton Dieu,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fera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tomber toutes ces malédictions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tes ennemis, sur ceux qui t’auront haï et persécuté.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53827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19075" y="1323975"/>
            <a:ext cx="11620499" cy="4247317"/>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Deutéronome 30:8</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toi, tu reviendras à l’Éternel,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tu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obéiras à sa voix,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tu mettras en pratique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tous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ces commandements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te prescris aujourd’hui.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856108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1" y="723900"/>
            <a:ext cx="12192000" cy="5601533"/>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Deutéronome 30:9</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ton Dieu, te comblera de biens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en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faisant prospérer tout le travail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tes mains, le fruit de tes entrailles,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fruit de tes troupeaux et le fruit de ton sol ; car l’Éternel prendra de nouveau plaisir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à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ton bonheur, comme il prenait plaisir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à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celui de tes pères,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1713947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1314450"/>
            <a:ext cx="12192000" cy="4247317"/>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Deutéronome 30:10</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lorsque tu obéiras à la voix de l’Éternel,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ton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Dieu, en observant ses commandements et ses ordres écrits dans ce livre de la loi, lorsque tu reviendras à l’Éternel, ton Dieu, de tout ton cœur et de toute ton âme.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9602780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152400"/>
            <a:ext cx="12192000" cy="4247317"/>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Ezéchiel 18:30</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C’est pourquoi je vous jugerai chacun selon ses voies, maison d’Israël, dit le Seigneur, l’Éternel. Revenez et détournez-vous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toutes vos transgressions,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afin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l’iniquité ne cause pas votre ruine.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295528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152400"/>
            <a:ext cx="12192000" cy="4247317"/>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Ezéchiel 18:31</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Rejetez loin de vous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toutes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transgressions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par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lesquelles vous avez péché ; faites-vous un cœur nouveau et un esprit nouveau. Pourquoi mourriez-vous, maison d’Israël ?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24031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781050" y="152400"/>
            <a:ext cx="10829925" cy="6278642"/>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Jérémie 31:35</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Ainsi parle l’Éternel,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 fait le soleil pour éclairer le jour, Qui a destiné la lune et les étoiles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à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éclairer la nuit,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soulève la mer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fait mugir </a:t>
            </a: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ses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flots,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Lui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dont le nom est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des armées :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4908234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781050" y="152400"/>
            <a:ext cx="10829925" cy="4247317"/>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Jérémie 31:36</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 ces lois viennent à cesser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devant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moi, dit l’Éternel,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race d’Israël aussi cessera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toujours d’être une nation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devant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moi.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40744598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781050" y="152400"/>
            <a:ext cx="10829925" cy="6278642"/>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Jérémie 33:24</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N’as-tu pas remarqué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disent ces gens :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deux familles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avait choisies,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 rejetées ?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Ainsi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méprisent mon peuple,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point de ne plus le regarder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comme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nation.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966420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8150" y="4299204"/>
            <a:ext cx="11599545" cy="2215991"/>
          </a:xfrm>
          <a:prstGeom prst="rect">
            <a:avLst/>
          </a:prstGeom>
        </p:spPr>
        <p:txBody>
          <a:bodyPr wrap="square">
            <a:spAutoFit/>
          </a:bodyPr>
          <a:lstStyle/>
          <a:p>
            <a:r>
              <a:rPr lang="fr-BE" sz="4000" kern="100" dirty="0" smtClean="0">
                <a:effectLst>
                  <a:glow rad="101600">
                    <a:schemeClr val="bg1">
                      <a:alpha val="60000"/>
                    </a:schemeClr>
                  </a:glow>
                </a:effectLst>
                <a:latin typeface="Arial" panose="020B0604020202020204" pitchFamily="34" charset="0"/>
                <a:ea typeface="SimSun" panose="02010600030101010101" pitchFamily="2" charset="-122"/>
              </a:rPr>
              <a:t>Actes 3:20</a:t>
            </a:r>
            <a:endParaRPr lang="fr-BE" sz="4000" i="1" kern="100" dirty="0" smtClean="0">
              <a:effectLst>
                <a:glow rad="101600">
                  <a:schemeClr val="bg1">
                    <a:alpha val="60000"/>
                  </a:schemeClr>
                </a:glow>
              </a:effectLst>
              <a:latin typeface="Arial" panose="020B0604020202020204" pitchFamily="34" charset="0"/>
              <a:ea typeface="SimSun" panose="02010600030101010101" pitchFamily="2" charset="-122"/>
            </a:endParaRPr>
          </a:p>
          <a:p>
            <a:endParaRPr lang="fr-BE" sz="1000" i="1" kern="100" dirty="0">
              <a:effectLst>
                <a:glow rad="101600">
                  <a:schemeClr val="bg1">
                    <a:alpha val="60000"/>
                  </a:schemeClr>
                </a:glo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qu’il envoie celui qui vous a été destiné, Jésus-Christ,</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2"/>
          <a:stretch>
            <a:fillRect/>
          </a:stretch>
        </p:blipFill>
        <p:spPr>
          <a:xfrm>
            <a:off x="10842775" y="437310"/>
            <a:ext cx="1194920" cy="1792379"/>
          </a:xfrm>
          <a:prstGeom prst="rect">
            <a:avLst/>
          </a:prstGeom>
        </p:spPr>
      </p:pic>
    </p:spTree>
    <p:extLst>
      <p:ext uri="{BB962C8B-B14F-4D97-AF65-F5344CB8AC3E}">
        <p14:creationId xmlns:p14="http://schemas.microsoft.com/office/powerpoint/2010/main" val="40865417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781050" y="152400"/>
            <a:ext cx="10829925" cy="4247317"/>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Jérémie 33:25</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Ainsi parle l’Éternel :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n’ai pas fait mon alliance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avec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 jour et avec la nuit,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Si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n’ai pas établi les lois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des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cieux et de la terre,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5080119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hthoek 1"/>
          <p:cNvSpPr/>
          <p:nvPr/>
        </p:nvSpPr>
        <p:spPr>
          <a:xfrm>
            <a:off x="781050" y="152400"/>
            <a:ext cx="10829925" cy="6278642"/>
          </a:xfrm>
          <a:prstGeom prst="rect">
            <a:avLst/>
          </a:prstGeom>
        </p:spPr>
        <p:txBody>
          <a:bodyPr wrap="square">
            <a:spAutoFit/>
          </a:bodyPr>
          <a:lstStyle/>
          <a:p>
            <a:pPr algn="ctr"/>
            <a:r>
              <a:rPr lang="fr-BE" sz="4000" kern="100" dirty="0" smtClean="0">
                <a:solidFill>
                  <a:schemeClr val="bg1"/>
                </a:solidFill>
                <a:effectLst>
                  <a:glow rad="101600">
                    <a:schemeClr val="tx1">
                      <a:alpha val="60000"/>
                    </a:schemeClr>
                  </a:glow>
                </a:effectLst>
                <a:latin typeface="Arial" panose="020B0604020202020204" pitchFamily="34" charset="0"/>
                <a:ea typeface="SimSun" panose="02010600030101010101" pitchFamily="2" charset="-122"/>
              </a:rPr>
              <a:t>Jérémie 33:26</a:t>
            </a:r>
          </a:p>
          <a:p>
            <a:pPr algn="ctr"/>
            <a:endParaRPr lang="fr-BE" sz="1000" kern="100" dirty="0">
              <a:solidFill>
                <a:schemeClr val="bg1"/>
              </a:solidFill>
              <a:latin typeface="Arial" panose="020B0604020202020204" pitchFamily="34" charset="0"/>
              <a:ea typeface="SimSun" panose="02010600030101010101" pitchFamily="2" charset="-122"/>
            </a:endParaRPr>
          </a:p>
          <a:p>
            <a:pPr algn="ct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Alors aussi je rejetterai la postérité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Jacob et de David, mon serviteur,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ne prendrai plus dans sa postérité ceux qui domineront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descendants d’Abraham, d’Isaac et de Jacob.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Car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ramènerai leurs captifs, </a:t>
            </a:r>
            <a:endPar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101600">
                    <a:schemeClr val="tx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j’aurai pitié d’eux.     </a:t>
            </a:r>
            <a:endParaRPr lang="nl-BE" sz="4400" b="1" dirty="0">
              <a:solidFill>
                <a:schemeClr val="bg1"/>
              </a:solidFill>
              <a:effectLst>
                <a:glow rad="101600">
                  <a:schemeClr val="tx1">
                    <a:alpha val="6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6141814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762000" y="609600"/>
            <a:ext cx="10829925" cy="5601533"/>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Ezéchiel 38:8</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Auront été rassemblés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d’entre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plusieurs peuples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montagnes d’Israël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longtemps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désertes ;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Retirés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du milieu des peuples,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seront tous en sécurité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dans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leurs demeures.</a:t>
            </a:r>
            <a:endParaRPr lang="nl-BE" sz="4400" b="1" dirty="0">
              <a:solidFill>
                <a:schemeClr val="bg1"/>
              </a:solidFill>
              <a:effectLst>
                <a:glow rad="228600">
                  <a:schemeClr val="accent2">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1901257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hthoek 1"/>
          <p:cNvSpPr/>
          <p:nvPr/>
        </p:nvSpPr>
        <p:spPr>
          <a:xfrm>
            <a:off x="685800" y="4333875"/>
            <a:ext cx="10829925" cy="2215991"/>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Zacharie 14:2</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rassemblerai toutes les nations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pour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qu’elles attaquent Jérusalem </a:t>
            </a:r>
            <a:endParaRPr lang="nl-BE" sz="4400" b="1" dirty="0">
              <a:solidFill>
                <a:schemeClr val="bg1"/>
              </a:solidFill>
              <a:effectLst>
                <a:glow rad="228600">
                  <a:schemeClr val="accent2">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6265088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hthoek 1"/>
          <p:cNvSpPr/>
          <p:nvPr/>
        </p:nvSpPr>
        <p:spPr>
          <a:xfrm>
            <a:off x="695325" y="4295775"/>
            <a:ext cx="10829925" cy="2215991"/>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Zacharie 14:3</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paraîtra,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combattra ces </a:t>
            </a: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nations </a:t>
            </a:r>
          </a:p>
        </p:txBody>
      </p:sp>
    </p:spTree>
    <p:extLst>
      <p:ext uri="{BB962C8B-B14F-4D97-AF65-F5344CB8AC3E}">
        <p14:creationId xmlns:p14="http://schemas.microsoft.com/office/powerpoint/2010/main" val="16770156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723900" y="3038475"/>
            <a:ext cx="10829925" cy="3570208"/>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Zacharie 14:4</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Ses pieds se poseront en ce jour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montagne des oliviers,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Qui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est vis-à-vis de Jérusalem,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du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côté de l’orient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862398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781050" y="390525"/>
            <a:ext cx="10829925" cy="3570208"/>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Ezéchiel 37:1</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main de l’Éternel fut sur moi,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 me transporta en esprit,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me déposa dans le milieu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d’une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vallée remplie d’ossements.</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74129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781050" y="390525"/>
            <a:ext cx="10829925" cy="4247317"/>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Ezéchiel 37:2</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me fit passer auprès d’eux,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tout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autour ; et voici,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étaient fort nombreux,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à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surface de la vallée,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ils étaient complètement secs.</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6444642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542925" y="352425"/>
            <a:ext cx="11220450" cy="2893100"/>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Ezéchiel 37:3</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me dit : Fils de l’homme,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ces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os pourront-ils revivre ?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répondis : Seigneur Éternel, tu le sais.</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7641140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542925" y="352425"/>
            <a:ext cx="11220450" cy="2893100"/>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Ezéchiel 37:4</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me dit : Prophétise sur ces os,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dis-leur : Ossements desséchés, écoutez la parole de l’Éternel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055980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8150" y="3123534"/>
            <a:ext cx="11599545" cy="3570208"/>
          </a:xfrm>
          <a:prstGeom prst="rect">
            <a:avLst/>
          </a:prstGeom>
        </p:spPr>
        <p:txBody>
          <a:bodyPr wrap="square">
            <a:spAutoFit/>
          </a:bodyPr>
          <a:lstStyle/>
          <a:p>
            <a:r>
              <a:rPr lang="fr-BE" sz="4000" kern="100" dirty="0" smtClean="0">
                <a:effectLst>
                  <a:glow rad="101600">
                    <a:schemeClr val="bg1">
                      <a:alpha val="60000"/>
                    </a:schemeClr>
                  </a:glow>
                </a:effectLst>
                <a:latin typeface="Arial" panose="020B0604020202020204" pitchFamily="34" charset="0"/>
                <a:ea typeface="SimSun" panose="02010600030101010101" pitchFamily="2" charset="-122"/>
              </a:rPr>
              <a:t>Actes 3:21</a:t>
            </a:r>
            <a:endParaRPr lang="fr-BE" sz="4000" i="1" kern="100" dirty="0" smtClean="0">
              <a:effectLst>
                <a:glow rad="101600">
                  <a:schemeClr val="bg1">
                    <a:alpha val="60000"/>
                  </a:schemeClr>
                </a:glow>
              </a:effectLst>
              <a:latin typeface="Arial" panose="020B0604020202020204" pitchFamily="34" charset="0"/>
              <a:ea typeface="SimSun" panose="02010600030101010101" pitchFamily="2" charset="-122"/>
            </a:endParaRPr>
          </a:p>
          <a:p>
            <a:endParaRPr lang="fr-BE" sz="1000" i="1" kern="100" dirty="0">
              <a:effectLst>
                <a:glow rad="101600">
                  <a:schemeClr val="bg1">
                    <a:alpha val="60000"/>
                  </a:schemeClr>
                </a:glo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le ciel doit recevoir jusqu’aux temps du rétablissement de toutes choses,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dont Dieu a parlé anciennement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par la bouche de ses saints prophètes.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5296" y="400049"/>
            <a:ext cx="1192399" cy="1793875"/>
          </a:xfrm>
          <a:prstGeom prst="rect">
            <a:avLst/>
          </a:prstGeom>
        </p:spPr>
      </p:pic>
    </p:spTree>
    <p:extLst>
      <p:ext uri="{BB962C8B-B14F-4D97-AF65-F5344CB8AC3E}">
        <p14:creationId xmlns:p14="http://schemas.microsoft.com/office/powerpoint/2010/main" val="38937910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04800" y="381000"/>
            <a:ext cx="11630025" cy="3570208"/>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Ezéchiel 37:5</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Ainsi parle le Seigneur,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l’Éternel</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a:t>
            </a: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à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ces os :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Voici</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je vais faire entrer en vous un esprit, et vous vivrez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5792433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04800" y="381000"/>
            <a:ext cx="11630025" cy="4924425"/>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Ezéchiel 37:6</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vous donnerai des nerfs,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ferai croître sur vous de la chair,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vous couvrirai de peau,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mettrai en vous un esprit,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vous vivrez.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vous saurez que je suis l’Éternel.</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3196343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04800" y="381000"/>
            <a:ext cx="11630025" cy="4924425"/>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Ezéchiel 37:7</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prophétisai, selon l’ordre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que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j’avais reçu.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comme je prophétisais, il y eut un bruit, et voici, il se fit un mouvement,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os s’approchèrent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les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uns des autres.</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414488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04800" y="381000"/>
            <a:ext cx="11630025" cy="3570208"/>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Ezéchiel 37:8</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regardai, et voici, il leur vint des nerfs, la chair crût, et la peau les couvrit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par-dessus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mais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n’y avait point en eux d’esprit.</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9458309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04800" y="381000"/>
            <a:ext cx="11630025" cy="4924425"/>
          </a:xfrm>
          <a:prstGeom prst="rect">
            <a:avLst/>
          </a:prstGeom>
        </p:spPr>
        <p:txBody>
          <a:bodyPr wrap="square">
            <a:spAutoFit/>
          </a:bodyPr>
          <a:lstStyle/>
          <a:p>
            <a:pPr algn="ctr"/>
            <a:r>
              <a:rPr lang="fr-BE" sz="4000" kern="100" dirty="0" smtClean="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rPr>
              <a:t>Ezéchiel 37:9</a:t>
            </a:r>
          </a:p>
          <a:p>
            <a:pPr algn="ctr"/>
            <a:endParaRPr lang="fr-BE" sz="1000" kern="100" dirty="0">
              <a:solidFill>
                <a:schemeClr val="bg1"/>
              </a:solidFill>
              <a:effectLst>
                <a:glow rad="228600">
                  <a:schemeClr val="accent2">
                    <a:satMod val="175000"/>
                    <a:alpha val="40000"/>
                  </a:schemeClr>
                </a:glow>
              </a:effectLst>
              <a:latin typeface="Arial" panose="020B0604020202020204" pitchFamily="34" charset="0"/>
              <a:ea typeface="SimSun" panose="02010600030101010101" pitchFamily="2" charset="-122"/>
            </a:endParaRPr>
          </a:p>
          <a:p>
            <a:pPr algn="ct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Il me dit : Prophétise, et parle à l’esprit ! prophétise, fils de l’homme,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dis à l’esprit :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Ainsi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parle le Seigneur, l’Éternel :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Esprit</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 viens des quatre vents,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souffle </a:t>
            </a:r>
            <a:r>
              <a:rPr lang="fr-FR" sz="4400" b="1" kern="1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sur ces morts, et qu’ils revivent !</a:t>
            </a:r>
            <a:endParaRPr lang="fr-FR" sz="4400" b="1" kern="100"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960844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hthoek 1"/>
          <p:cNvSpPr/>
          <p:nvPr/>
        </p:nvSpPr>
        <p:spPr>
          <a:xfrm>
            <a:off x="247650" y="1695450"/>
            <a:ext cx="11630025" cy="4924425"/>
          </a:xfrm>
          <a:prstGeom prst="rect">
            <a:avLst/>
          </a:prstGeom>
        </p:spPr>
        <p:txBody>
          <a:bodyPr wrap="square">
            <a:spAutoFit/>
          </a:bodyPr>
          <a:lstStyle/>
          <a:p>
            <a:r>
              <a:rPr lang="fr-BE" sz="4000" kern="100" dirty="0" smtClean="0">
                <a:solidFill>
                  <a:srgbClr val="FFFF00"/>
                </a:solidFill>
                <a:effectLst>
                  <a:glow rad="228600">
                    <a:srgbClr val="C00000">
                      <a:alpha val="40000"/>
                    </a:srgbClr>
                  </a:glow>
                </a:effectLst>
                <a:latin typeface="Arial" panose="020B0604020202020204" pitchFamily="34" charset="0"/>
                <a:ea typeface="SimSun" panose="02010600030101010101" pitchFamily="2" charset="-122"/>
              </a:rPr>
              <a:t>Ezéchiel 37:10</a:t>
            </a:r>
          </a:p>
          <a:p>
            <a:endParaRPr lang="fr-BE" sz="1000" kern="100" dirty="0">
              <a:solidFill>
                <a:srgbClr val="FFFF00"/>
              </a:solidFill>
              <a:effectLst>
                <a:glow rad="228600">
                  <a:srgbClr val="C00000">
                    <a:alpha val="40000"/>
                  </a:srgbClr>
                </a:glow>
              </a:effectLst>
              <a:latin typeface="Arial" panose="020B0604020202020204" pitchFamily="34" charset="0"/>
              <a:ea typeface="SimSun" panose="02010600030101010101" pitchFamily="2" charset="-122"/>
            </a:endParaRPr>
          </a:p>
          <a:p>
            <a:r>
              <a:rPr lang="fr-FR" sz="4400" b="1" kern="100" dirty="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Je prophétisai, </a:t>
            </a:r>
            <a:endParaRPr lang="fr-FR" sz="4400" b="1" kern="100" dirty="0" smtClean="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selon </a:t>
            </a:r>
            <a:r>
              <a:rPr lang="fr-FR" sz="4400" b="1" kern="100" dirty="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l’ordre qu’il m’avait donné. </a:t>
            </a:r>
            <a:endParaRPr lang="fr-FR" sz="4400" b="1" kern="100" dirty="0" smtClean="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Et </a:t>
            </a:r>
            <a:r>
              <a:rPr lang="fr-FR" sz="4400" b="1" kern="100" dirty="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l’esprit entra en eux, et ils reprirent vie, et ils se tinrent sur leurs </a:t>
            </a:r>
            <a:r>
              <a:rPr lang="fr-FR" sz="4400" b="1" kern="100" dirty="0" smtClean="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pieds : </a:t>
            </a:r>
          </a:p>
          <a:p>
            <a:r>
              <a:rPr lang="fr-FR" sz="4400" b="1" kern="100" dirty="0" smtClean="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c’était </a:t>
            </a:r>
            <a:r>
              <a:rPr lang="fr-FR" sz="4400" b="1" kern="100" dirty="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une armée nombreuse, </a:t>
            </a:r>
            <a:endParaRPr lang="fr-FR" sz="4400" b="1" kern="100" dirty="0" smtClean="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r>
              <a:rPr lang="fr-FR" sz="4400" b="1" kern="100" dirty="0" smtClean="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très </a:t>
            </a:r>
            <a:r>
              <a:rPr lang="fr-FR" sz="4400" b="1" kern="100" dirty="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nombreuse. </a:t>
            </a:r>
            <a:endParaRPr lang="fr-FR" sz="4400" b="1" kern="100" dirty="0" smtClean="0">
              <a:solidFill>
                <a:srgbClr val="FFFF00"/>
              </a:solidFill>
              <a:effectLst>
                <a:glow rad="228600">
                  <a:srgbClr val="C00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308439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04800" y="381000"/>
            <a:ext cx="11630025" cy="4247317"/>
          </a:xfrm>
          <a:prstGeom prst="rect">
            <a:avLst/>
          </a:prstGeom>
        </p:spPr>
        <p:txBody>
          <a:bodyPr wrap="square">
            <a:spAutoFit/>
          </a:bodyPr>
          <a:lstStyle/>
          <a:p>
            <a:pPr algn="ctr"/>
            <a:r>
              <a:rPr lang="fr-BE" sz="4000" kern="100" dirty="0" smtClean="0">
                <a:solidFill>
                  <a:prstClr val="white"/>
                </a:solidFill>
                <a:effectLst>
                  <a:glow rad="228600">
                    <a:srgbClr val="ED7D31">
                      <a:satMod val="175000"/>
                      <a:alpha val="40000"/>
                    </a:srgbClr>
                  </a:glow>
                </a:effectLst>
                <a:latin typeface="Arial" panose="020B0604020202020204" pitchFamily="34" charset="0"/>
                <a:ea typeface="SimSun" panose="02010600030101010101" pitchFamily="2" charset="-122"/>
              </a:rPr>
              <a:t>Ezéchiel 37:11</a:t>
            </a:r>
          </a:p>
          <a:p>
            <a:pPr algn="ctr"/>
            <a:endParaRPr lang="fr-BE" sz="1000" kern="100" dirty="0">
              <a:solidFill>
                <a:prstClr val="white"/>
              </a:solidFill>
              <a:effectLst>
                <a:glow rad="228600">
                  <a:srgbClr val="ED7D31">
                    <a:satMod val="175000"/>
                    <a:alpha val="40000"/>
                  </a:srgbClr>
                </a:glow>
              </a:effectLst>
              <a:latin typeface="Arial" panose="020B0604020202020204" pitchFamily="34" charset="0"/>
              <a:ea typeface="SimSun" panose="02010600030101010101" pitchFamily="2" charset="-122"/>
            </a:endParaRPr>
          </a:p>
          <a:p>
            <a:pPr algn="ctr"/>
            <a:r>
              <a:rPr lang="fr-FR" sz="4400" b="1" kern="100" dirty="0">
                <a:solidFill>
                  <a:prstClr val="white"/>
                </a:solidFill>
                <a:effectLst>
                  <a:glow rad="228600">
                    <a:srgbClr val="ED7D31">
                      <a:satMod val="175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Il me dit : Fils de l’homme, </a:t>
            </a:r>
            <a:endParaRPr lang="fr-FR" sz="4400" b="1" kern="100" dirty="0" smtClean="0">
              <a:solidFill>
                <a:prstClr val="white"/>
              </a:solidFill>
              <a:effectLst>
                <a:glow rad="228600">
                  <a:srgbClr val="ED7D31">
                    <a:satMod val="175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prstClr val="white"/>
                </a:solidFill>
                <a:effectLst>
                  <a:glow rad="228600">
                    <a:srgbClr val="ED7D31">
                      <a:satMod val="175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ces </a:t>
            </a:r>
            <a:r>
              <a:rPr lang="fr-FR" sz="4400" b="1" kern="100" dirty="0">
                <a:solidFill>
                  <a:prstClr val="white"/>
                </a:solidFill>
                <a:effectLst>
                  <a:glow rad="228600">
                    <a:srgbClr val="ED7D31">
                      <a:satMod val="175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os, c’est toute la maison d’Israël. Voici, ils disent : Nos os sont desséchés, notre espérance est détruite, </a:t>
            </a:r>
            <a:endParaRPr lang="fr-FR" sz="4400" b="1" kern="100" dirty="0" smtClean="0">
              <a:solidFill>
                <a:prstClr val="white"/>
              </a:solidFill>
              <a:effectLst>
                <a:glow rad="228600">
                  <a:srgbClr val="ED7D31">
                    <a:satMod val="175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a:p>
            <a:pPr algn="ctr"/>
            <a:r>
              <a:rPr lang="fr-FR" sz="4400" b="1" kern="100" dirty="0" smtClean="0">
                <a:solidFill>
                  <a:prstClr val="white"/>
                </a:solidFill>
                <a:effectLst>
                  <a:glow rad="228600">
                    <a:srgbClr val="ED7D31">
                      <a:satMod val="175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nous </a:t>
            </a:r>
            <a:r>
              <a:rPr lang="fr-FR" sz="4400" b="1" kern="100" dirty="0">
                <a:solidFill>
                  <a:prstClr val="white"/>
                </a:solidFill>
                <a:effectLst>
                  <a:glow rad="228600">
                    <a:srgbClr val="ED7D31">
                      <a:satMod val="175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rPr>
              <a:t>sommes perdus ! </a:t>
            </a:r>
            <a:endParaRPr lang="fr-FR" sz="4400" b="1" kern="100" dirty="0" smtClean="0">
              <a:solidFill>
                <a:prstClr val="white"/>
              </a:solidFill>
              <a:effectLst>
                <a:glow rad="228600">
                  <a:srgbClr val="ED7D31">
                    <a:satMod val="175000"/>
                    <a:alpha val="40000"/>
                  </a:srgbClr>
                </a:glow>
                <a:outerShdw blurRad="38100" dist="38100" dir="2700000" algn="tl">
                  <a:srgbClr val="000000">
                    <a:alpha val="43137"/>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5568948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304800" y="381000"/>
            <a:ext cx="11630025" cy="4924425"/>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Ezéchiel 37:12</a:t>
            </a:r>
          </a:p>
          <a:p>
            <a:pPr algn="ctr"/>
            <a:endParaRPr lang="fr-BE" sz="10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Prophétise donc, et dis-leur :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Ainsi </a:t>
            </a: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parle le Seigneur, l’Éternel :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Voici</a:t>
            </a: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 j’ouvrirai vos sépulcres,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a:t>
            </a: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vous ferai sortir de vos sépulcres,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ô </a:t>
            </a: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mon peuple, et je vous ramènerai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dans </a:t>
            </a: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le pays d’Israël.</a:t>
            </a:r>
            <a:r>
              <a:rPr lang="fr-FR" sz="4400" b="1" kern="10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SimSun" panose="02010600030101010101" pitchFamily="2" charset="-122"/>
              </a:rPr>
              <a:t>  </a:t>
            </a:r>
            <a:endParaRPr lang="fr-FR" sz="4400" b="1" kern="10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0439935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38126" y="381000"/>
            <a:ext cx="11830050" cy="3570208"/>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Ezéchiel 37:13</a:t>
            </a:r>
          </a:p>
          <a:p>
            <a:pPr algn="ctr"/>
            <a:endParaRPr lang="fr-BE" sz="10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vous saurez que je suis l’Éternel, lorsque j’ouvrirai vos sépulcres,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que je vous ferai sortir de vos sépulcres, ô mon peuple !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8387460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238126" y="381000"/>
            <a:ext cx="11830050" cy="4247317"/>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Ezéchiel 37:14</a:t>
            </a:r>
          </a:p>
          <a:p>
            <a:pPr algn="ctr"/>
            <a:endParaRPr lang="fr-BE" sz="10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mettrai mon esprit en vous,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vous vivrez ;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a:t>
            </a: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vous rétablirai dans votre pays,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vous saurez que moi, l’Éternel,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j’ai </a:t>
            </a:r>
            <a:r>
              <a:rPr lang="fr-FR" sz="4400" b="1" kern="10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parlé et agi, dit l’Éternel.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46199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8150" y="1656684"/>
            <a:ext cx="11599545" cy="4924425"/>
          </a:xfrm>
          <a:prstGeom prst="rect">
            <a:avLst/>
          </a:prstGeom>
        </p:spPr>
        <p:txBody>
          <a:bodyPr wrap="square">
            <a:spAutoFit/>
          </a:bodyPr>
          <a:lstStyle/>
          <a:p>
            <a:r>
              <a:rPr lang="fr-BE" sz="4000" kern="100" dirty="0" smtClean="0">
                <a:effectLst>
                  <a:glow rad="101600">
                    <a:schemeClr val="bg1">
                      <a:alpha val="60000"/>
                    </a:schemeClr>
                  </a:glow>
                </a:effectLst>
                <a:latin typeface="Arial" panose="020B0604020202020204" pitchFamily="34" charset="0"/>
                <a:ea typeface="SimSun" panose="02010600030101010101" pitchFamily="2" charset="-122"/>
              </a:rPr>
              <a:t>Romains 11:25</a:t>
            </a:r>
            <a:endParaRPr lang="fr-BE" sz="4000" i="1" kern="100" dirty="0" smtClean="0">
              <a:effectLst>
                <a:glow rad="101600">
                  <a:schemeClr val="bg1">
                    <a:alpha val="60000"/>
                  </a:schemeClr>
                </a:glow>
              </a:effectLst>
              <a:latin typeface="Arial" panose="020B0604020202020204" pitchFamily="34" charset="0"/>
              <a:ea typeface="SimSun" panose="02010600030101010101" pitchFamily="2" charset="-122"/>
            </a:endParaRPr>
          </a:p>
          <a:p>
            <a:endParaRPr lang="fr-BE" sz="1000" i="1" kern="100" dirty="0">
              <a:effectLst>
                <a:glow rad="101600">
                  <a:schemeClr val="bg1">
                    <a:alpha val="60000"/>
                  </a:schemeClr>
                </a:glow>
              </a:effectLst>
              <a:latin typeface="Arial" panose="020B0604020202020204" pitchFamily="34" charset="0"/>
              <a:ea typeface="SimSun" panose="02010600030101010101" pitchFamily="2" charset="-122"/>
            </a:endParaRP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Je ne veux pas, frères, que vous ignoriez ce mystère, afin que vous ne vous regardiez point comme sages,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c’est qu’une partie d’Israël est tombée dans l’endurcissement, jusqu’à ce que </a:t>
            </a:r>
          </a:p>
          <a:p>
            <a:r>
              <a:rPr lang="fr-FR" sz="4400" b="1" kern="100" dirty="0" smtClean="0">
                <a:effectLst>
                  <a:glow rad="101600">
                    <a:schemeClr val="bg1">
                      <a:alpha val="60000"/>
                    </a:schemeClr>
                  </a:glow>
                  <a:outerShdw blurRad="38100" dist="38100" dir="2700000" algn="tl">
                    <a:srgbClr val="000000">
                      <a:alpha val="43137"/>
                    </a:srgbClr>
                  </a:outerShdw>
                </a:effectLst>
                <a:latin typeface="Arial" panose="020B0604020202020204" pitchFamily="34" charset="0"/>
                <a:ea typeface="SimSun" panose="02010600030101010101" pitchFamily="2" charset="-122"/>
              </a:rPr>
              <a:t>la totalité des païens soit entrée. </a:t>
            </a:r>
            <a:endParaRPr lang="nl-BE" sz="4400" b="1" dirty="0">
              <a:effectLst>
                <a:glow rad="101600">
                  <a:schemeClr val="bg1">
                    <a:alpha val="60000"/>
                  </a:schemeClr>
                </a:glow>
                <a:outerShdw blurRad="38100" dist="38100" dir="2700000" algn="tl">
                  <a:srgbClr val="000000">
                    <a:alpha val="43137"/>
                  </a:srgbClr>
                </a:outerShdw>
              </a:effectLst>
            </a:endParaRPr>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00" y="275559"/>
            <a:ext cx="1100137" cy="2126932"/>
          </a:xfrm>
          <a:prstGeom prst="rect">
            <a:avLst/>
          </a:prstGeom>
        </p:spPr>
      </p:pic>
    </p:spTree>
    <p:extLst>
      <p:ext uri="{BB962C8B-B14F-4D97-AF65-F5344CB8AC3E}">
        <p14:creationId xmlns:p14="http://schemas.microsoft.com/office/powerpoint/2010/main" val="38456712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381000"/>
            <a:ext cx="12192000" cy="4924425"/>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Lévitique 26:42</a:t>
            </a:r>
          </a:p>
          <a:p>
            <a:pPr algn="ctr"/>
            <a:endParaRPr lang="fr-BE" sz="1000" b="1" kern="100"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me souviendrai </a:t>
            </a:r>
            <a:endParaRPr lang="fr-FR" sz="44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de </a:t>
            </a:r>
            <a:r>
              <a:rPr lang="fr-FR" sz="4400" b="1" kern="100"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mon alliance avec Jacob, </a:t>
            </a:r>
            <a:endParaRPr lang="fr-FR" sz="44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a:t>
            </a:r>
            <a:r>
              <a:rPr lang="fr-FR" sz="4400" b="1" kern="100"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me souviendrai </a:t>
            </a:r>
            <a:endParaRPr lang="fr-FR" sz="44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de </a:t>
            </a:r>
            <a:r>
              <a:rPr lang="fr-FR" sz="4400" b="1" kern="100"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mon alliance avec Isaac </a:t>
            </a:r>
            <a:endParaRPr lang="fr-FR" sz="44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de mon alliance avec Abraham, </a:t>
            </a:r>
            <a:endParaRPr lang="fr-FR" sz="44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me souviendrai du pays.   </a:t>
            </a:r>
            <a:endParaRPr lang="fr-FR" sz="4400" b="1" kern="100" dirty="0" smtClean="0">
              <a:ln w="10160">
                <a:solidFill>
                  <a:schemeClr val="accent5"/>
                </a:solidFill>
                <a:prstDash val="solid"/>
              </a:ln>
              <a:solidFill>
                <a:srgbClr val="FFFFFF"/>
              </a:solidFill>
              <a:effectLst>
                <a:glow rad="101600">
                  <a:schemeClr val="tx1">
                    <a:alpha val="6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5504002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381000"/>
            <a:ext cx="12192000" cy="4924425"/>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Lévitique 26:43</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Le pays sera abandonné par eux,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il jouira de ses sabbats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pendant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qu’il restera dévasté loin d’eux ;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ils paieront la dette de leurs iniquités, parce qu’ils ont méprisé mes ordonnances et que leur âme a eu mes lois en horreur.</a:t>
            </a: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   </a:t>
            </a:r>
          </a:p>
        </p:txBody>
      </p:sp>
    </p:spTree>
    <p:extLst>
      <p:ext uri="{BB962C8B-B14F-4D97-AF65-F5344CB8AC3E}">
        <p14:creationId xmlns:p14="http://schemas.microsoft.com/office/powerpoint/2010/main" val="6290194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381000"/>
            <a:ext cx="12192000" cy="4247317"/>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Lévitique 26:44</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Mais, lorsqu’ils seront dans le pays de leurs ennemis, je ne les rejetterai pourtant point, et je ne les aurai point en horreur jusqu’à les exterminer, jusqu’à rompre mon alliance avec </a:t>
            </a: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eux ;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car je suis l’Éternel, leur Dieu.</a:t>
            </a: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   </a:t>
            </a:r>
          </a:p>
        </p:txBody>
      </p:sp>
    </p:spTree>
    <p:extLst>
      <p:ext uri="{BB962C8B-B14F-4D97-AF65-F5344CB8AC3E}">
        <p14:creationId xmlns:p14="http://schemas.microsoft.com/office/powerpoint/2010/main" val="20651947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381000"/>
            <a:ext cx="12192000" cy="4247317"/>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Lévitique 26:45</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me souviendrai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en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leur faveur de l’ancienne alliance,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par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laquelle je les ai fait sortir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du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pays d’Égypte, aux yeux des nations, pour être leur Dieu. Je suis l’Éternel.</a:t>
            </a: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   </a:t>
            </a:r>
          </a:p>
        </p:txBody>
      </p:sp>
    </p:spTree>
    <p:extLst>
      <p:ext uri="{BB962C8B-B14F-4D97-AF65-F5344CB8AC3E}">
        <p14:creationId xmlns:p14="http://schemas.microsoft.com/office/powerpoint/2010/main" val="41147132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Rechthoek 1"/>
          <p:cNvSpPr/>
          <p:nvPr/>
        </p:nvSpPr>
        <p:spPr>
          <a:xfrm>
            <a:off x="0" y="381000"/>
            <a:ext cx="12192000" cy="4247317"/>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Esaïe 14:1</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Car l’Éternel aura pitié de Jacob,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Il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choisira encore Israël,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il les rétablira dans leur pays ;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Les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étrangers se joindront à eux,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ils s’uniront à la maison de Jacob. </a:t>
            </a: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   </a:t>
            </a:r>
          </a:p>
        </p:txBody>
      </p:sp>
    </p:spTree>
    <p:extLst>
      <p:ext uri="{BB962C8B-B14F-4D97-AF65-F5344CB8AC3E}">
        <p14:creationId xmlns:p14="http://schemas.microsoft.com/office/powerpoint/2010/main" val="6542354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hthoek 1"/>
          <p:cNvSpPr/>
          <p:nvPr/>
        </p:nvSpPr>
        <p:spPr>
          <a:xfrm>
            <a:off x="0" y="381000"/>
            <a:ext cx="12192000" cy="4924425"/>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Ezéchiel 34:13</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les retirerai d’entre les peuples,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les rassemblerai des diverses contrées,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les ramènerai dans leur pays ;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les ferai paître sur les montagnes d’Israël, le long des ruisseaux,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dans tous les lieux habités du pays. </a:t>
            </a:r>
            <a:r>
              <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   </a:t>
            </a:r>
          </a:p>
        </p:txBody>
      </p:sp>
    </p:spTree>
    <p:extLst>
      <p:ext uri="{BB962C8B-B14F-4D97-AF65-F5344CB8AC3E}">
        <p14:creationId xmlns:p14="http://schemas.microsoft.com/office/powerpoint/2010/main" val="23461270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hthoek 1"/>
          <p:cNvSpPr/>
          <p:nvPr/>
        </p:nvSpPr>
        <p:spPr>
          <a:xfrm>
            <a:off x="0" y="381000"/>
            <a:ext cx="12192000" cy="4247317"/>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Ezéchiel 34:16</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Consultez le livre de l’Éternel, et lisez ! Aucun d’eux ne fera défaut,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Ni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l’un ni l’autre ne manqueront ;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Car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sa bouche l’a ordonné.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C’est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son esprit qui les rassemblera.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458961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hthoek 1"/>
          <p:cNvSpPr/>
          <p:nvPr/>
        </p:nvSpPr>
        <p:spPr>
          <a:xfrm>
            <a:off x="0" y="1400175"/>
            <a:ext cx="12192000" cy="4247317"/>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Ezéchiel 37:21</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Ainsi parle le Seigneur, l’Éternel :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Voici</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 je prendrai les enfants d’Israël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du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milieu des nations où ils sont allés</a:t>
            </a: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 </a:t>
            </a: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les rassemblerai de toutes parts,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les ramènerai dans leur pays.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2586402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hthoek 1"/>
          <p:cNvSpPr/>
          <p:nvPr/>
        </p:nvSpPr>
        <p:spPr>
          <a:xfrm>
            <a:off x="0" y="971550"/>
            <a:ext cx="12192000" cy="4924425"/>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Zacharie 10:6</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fortifierai la maison de Juda,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délivrerai la maison de Joseph ;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les ramènerai, car j’ai compassion d’eux, Et ils seront comme si je ne les avais pas rejetés; Car je suis l’Éternel, leur Dieu,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les exaucerai. </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7706586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hthoek 1"/>
          <p:cNvSpPr/>
          <p:nvPr/>
        </p:nvSpPr>
        <p:spPr>
          <a:xfrm>
            <a:off x="0" y="971550"/>
            <a:ext cx="12192000" cy="2893100"/>
          </a:xfrm>
          <a:prstGeom prst="rect">
            <a:avLst/>
          </a:prstGeom>
        </p:spPr>
        <p:txBody>
          <a:bodyPr wrap="square">
            <a:spAutoFit/>
          </a:bodyPr>
          <a:lstStyle/>
          <a:p>
            <a:pPr algn="ctr"/>
            <a:r>
              <a:rPr lang="fr-BE" sz="40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Zacharie 10:8</a:t>
            </a:r>
          </a:p>
          <a:p>
            <a:pPr algn="ctr"/>
            <a:endParaRPr lang="fr-BE" sz="10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les sifflerai et les rassemblerai,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car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je les rachète, </a:t>
            </a:r>
            <a:endPar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a:p>
            <a:pPr algn="ctr"/>
            <a:r>
              <a:rPr lang="fr-FR" sz="4400" b="1" kern="100" dirty="0" smtClean="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Et </a:t>
            </a:r>
            <a:r>
              <a:rPr lang="fr-FR" sz="4400" b="1" kern="100" dirty="0">
                <a:ln w="10160">
                  <a:solidFill>
                    <a:schemeClr val="accent5"/>
                  </a:solidFill>
                  <a:prstDash val="solid"/>
                </a:ln>
                <a:solidFill>
                  <a:srgbClr val="FFFFFF"/>
                </a:solidFill>
                <a:effectLst>
                  <a:glow rad="228600">
                    <a:schemeClr val="tx1">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rPr>
              <a:t>ils multiplieront comme ils multipliaient.</a:t>
            </a:r>
            <a:endParaRPr lang="fr-FR" sz="4400" b="1" kern="10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635333917"/>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17.xml.rels><?xml version="1.0" encoding="UTF-8" standalone="yes"?>
<Relationships xmlns="http://schemas.openxmlformats.org/package/2006/relationships"><Relationship Id="rId1" Type="http://schemas.openxmlformats.org/officeDocument/2006/relationships/image" Target="../media/image22.jpeg"/></Relationships>
</file>

<file path=ppt/theme/_rels/theme18.xml.rels><?xml version="1.0" encoding="UTF-8" standalone="yes"?>
<Relationships xmlns="http://schemas.openxmlformats.org/package/2006/relationships"><Relationship Id="rId1" Type="http://schemas.openxmlformats.org/officeDocument/2006/relationships/image" Target="../media/image23.jpeg"/></Relationships>
</file>

<file path=ppt/theme/_rels/them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image" Target="../media/image25.jpeg"/></Relationships>
</file>

<file path=ppt/theme/_rels/them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image" Target="../media/image25.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11.xml><?xml version="1.0" encoding="utf-8"?>
<a:theme xmlns:a="http://schemas.openxmlformats.org/drawingml/2006/main" name="Condensspoor">
  <a:themeElements>
    <a:clrScheme name="Condensspoor">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Condensspo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densspo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2.xml><?xml version="1.0" encoding="utf-8"?>
<a:theme xmlns:a="http://schemas.openxmlformats.org/drawingml/2006/main" name="1_Condensspoor">
  <a:themeElements>
    <a:clrScheme name="Condensspoor">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Condensspo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densspo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13.xml><?xml version="1.0" encoding="utf-8"?>
<a:theme xmlns:a="http://schemas.openxmlformats.org/drawingml/2006/main" name="2_Condensspoor">
  <a:themeElements>
    <a:clrScheme name="Condensspoor">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Condensspo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densspo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14.xml><?xml version="1.0" encoding="utf-8"?>
<a:theme xmlns:a="http://schemas.openxmlformats.org/drawingml/2006/main" name="3_Condensspoor">
  <a:themeElements>
    <a:clrScheme name="Condensspoor">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Condensspo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densspo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15.xml><?xml version="1.0" encoding="utf-8"?>
<a:theme xmlns:a="http://schemas.openxmlformats.org/drawingml/2006/main" name="4_Condensspoor">
  <a:themeElements>
    <a:clrScheme name="Condensspoor">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Condensspo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densspo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ppt/theme/theme16.xml><?xml version="1.0" encoding="utf-8"?>
<a:theme xmlns:a="http://schemas.openxmlformats.org/drawingml/2006/main" name="5_Condensspoor">
  <a:themeElements>
    <a:clrScheme name="Condensspoor">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Condensspo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ndensspo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17.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18.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19.xml><?xml version="1.0" encoding="utf-8"?>
<a:theme xmlns:a="http://schemas.openxmlformats.org/drawingml/2006/main" name="Diepte">
  <a:themeElements>
    <a:clrScheme name="Diepte">
      <a:dk1>
        <a:sysClr val="windowText" lastClr="000000"/>
      </a:dk1>
      <a:lt1>
        <a:sysClr val="window" lastClr="FFFFFF"/>
      </a:lt1>
      <a:dk2>
        <a:srgbClr val="454551"/>
      </a:dk2>
      <a:lt2>
        <a:srgbClr val="F2ACD2"/>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Diept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ept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3016C5A4-E631-4977-A608-ACFB47552625}"/>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ganisch">
  <a:themeElements>
    <a:clrScheme name="Organisch">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1.xml><?xml version="1.0" encoding="utf-8"?>
<a:theme xmlns:a="http://schemas.openxmlformats.org/drawingml/2006/main" name="1_Organisch">
  <a:themeElements>
    <a:clrScheme name="Organisch">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sch">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sch">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rlijn">
  <a:themeElements>
    <a:clrScheme name="Berlij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4.xml><?xml version="1.0" encoding="utf-8"?>
<a:theme xmlns:a="http://schemas.openxmlformats.org/drawingml/2006/main" name="1_Berlijn">
  <a:themeElements>
    <a:clrScheme name="Berlij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j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j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6.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8.xml><?xml version="1.0" encoding="utf-8"?>
<a:theme xmlns:a="http://schemas.openxmlformats.org/drawingml/2006/main" name="Gestreept">
  <a:themeElements>
    <a:clrScheme name="Gestreept">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Gestreept">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Gestreept">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9.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Kantoor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Override1.xml><?xml version="1.0" encoding="utf-8"?>
<a:themeOverride xmlns:a="http://schemas.openxmlformats.org/drawingml/2006/main">
  <a:clrScheme name="Geel">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10.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1.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2.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3.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4.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5.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6.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7.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8.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19.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2.xml><?xml version="1.0" encoding="utf-8"?>
<a:themeOverride xmlns:a="http://schemas.openxmlformats.org/drawingml/2006/main">
  <a:clrScheme name="Geel">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20.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21.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22.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23.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24.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25.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2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7.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8.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9.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xml><?xml version="1.0" encoding="utf-8"?>
<a:themeOverride xmlns:a="http://schemas.openxmlformats.org/drawingml/2006/main">
  <a:clrScheme name="Geel">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30.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1.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2.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3.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4.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5.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6.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7.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8.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9.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xml><?xml version="1.0" encoding="utf-8"?>
<a:themeOverride xmlns:a="http://schemas.openxmlformats.org/drawingml/2006/main">
  <a:clrScheme name="Geel">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40.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1.xml><?xml version="1.0" encoding="utf-8"?>
<a:themeOverride xmlns:a="http://schemas.openxmlformats.org/drawingml/2006/main">
  <a:clrScheme name="Gro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2.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43.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44.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45.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46.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4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Geel">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themeOverride>
</file>

<file path=ppt/theme/themeOverride5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7.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8.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ppt/theme/themeOverride9.xml><?xml version="1.0" encoding="utf-8"?>
<a:themeOverride xmlns:a="http://schemas.openxmlformats.org/drawingml/2006/main">
  <a:clrScheme name="Aangepast 2">
    <a:dk1>
      <a:sysClr val="windowText" lastClr="000000"/>
    </a:dk1>
    <a:lt1>
      <a:sysClr val="window" lastClr="FFFFFF"/>
    </a:lt1>
    <a:dk2>
      <a:srgbClr val="3B3059"/>
    </a:dk2>
    <a:lt2>
      <a:srgbClr val="EBEBEB"/>
    </a:lt2>
    <a:accent1>
      <a:srgbClr val="FFFF00"/>
    </a:accent1>
    <a:accent2>
      <a:srgbClr val="E33D6F"/>
    </a:accent2>
    <a:accent3>
      <a:srgbClr val="E45F3C"/>
    </a:accent3>
    <a:accent4>
      <a:srgbClr val="E9943A"/>
    </a:accent4>
    <a:accent5>
      <a:srgbClr val="9B6BF2"/>
    </a:accent5>
    <a:accent6>
      <a:srgbClr val="D53DD0"/>
    </a:accent6>
    <a:hlink>
      <a:srgbClr val="EC76B5"/>
    </a:hlink>
    <a:folHlink>
      <a:srgbClr val="E8ACCD"/>
    </a:folHlink>
  </a:clrScheme>
</a:themeOverride>
</file>

<file path=docProps/app.xml><?xml version="1.0" encoding="utf-8"?>
<Properties xmlns="http://schemas.openxmlformats.org/officeDocument/2006/extended-properties" xmlns:vt="http://schemas.openxmlformats.org/officeDocument/2006/docPropsVTypes">
  <TotalTime>1562</TotalTime>
  <Words>6435</Words>
  <Application>Microsoft Office PowerPoint</Application>
  <PresentationFormat>Breedbeeld</PresentationFormat>
  <Paragraphs>1178</Paragraphs>
  <Slides>204</Slides>
  <Notes>1</Notes>
  <HiddenSlides>0</HiddenSlides>
  <MMClips>0</MMClips>
  <ScaleCrop>false</ScaleCrop>
  <HeadingPairs>
    <vt:vector size="6" baseType="variant">
      <vt:variant>
        <vt:lpstr>Gebruikte lettertypen</vt:lpstr>
      </vt:variant>
      <vt:variant>
        <vt:i4>11</vt:i4>
      </vt:variant>
      <vt:variant>
        <vt:lpstr>Thema</vt:lpstr>
      </vt:variant>
      <vt:variant>
        <vt:i4>21</vt:i4>
      </vt:variant>
      <vt:variant>
        <vt:lpstr>Diatitels</vt:lpstr>
      </vt:variant>
      <vt:variant>
        <vt:i4>204</vt:i4>
      </vt:variant>
    </vt:vector>
  </HeadingPairs>
  <TitlesOfParts>
    <vt:vector size="236" baseType="lpstr">
      <vt:lpstr>SimSun</vt:lpstr>
      <vt:lpstr>Arial</vt:lpstr>
      <vt:lpstr>Calibri</vt:lpstr>
      <vt:lpstr>Calibri Light</vt:lpstr>
      <vt:lpstr>Century Gothic</vt:lpstr>
      <vt:lpstr>Corbel</vt:lpstr>
      <vt:lpstr>Garamond</vt:lpstr>
      <vt:lpstr>Times New Roman</vt:lpstr>
      <vt:lpstr>Trebuchet MS</vt:lpstr>
      <vt:lpstr>Wingdings</vt:lpstr>
      <vt:lpstr>Wingdings 3</vt:lpstr>
      <vt:lpstr>Kantoorthema</vt:lpstr>
      <vt:lpstr>Default Design</vt:lpstr>
      <vt:lpstr>Berlijn</vt:lpstr>
      <vt:lpstr>1_Berlijn</vt:lpstr>
      <vt:lpstr>Facet</vt:lpstr>
      <vt:lpstr>1_Kantoorthema</vt:lpstr>
      <vt:lpstr>Ion</vt:lpstr>
      <vt:lpstr>Gestreept</vt:lpstr>
      <vt:lpstr>Office Theme</vt:lpstr>
      <vt:lpstr>1_Ion</vt:lpstr>
      <vt:lpstr>Condensspoor</vt:lpstr>
      <vt:lpstr>1_Condensspoor</vt:lpstr>
      <vt:lpstr>2_Condensspoor</vt:lpstr>
      <vt:lpstr>3_Condensspoor</vt:lpstr>
      <vt:lpstr>4_Condensspoor</vt:lpstr>
      <vt:lpstr>5_Condensspoor</vt:lpstr>
      <vt:lpstr>Parallax</vt:lpstr>
      <vt:lpstr>Mesh</vt:lpstr>
      <vt:lpstr>Diepte</vt:lpstr>
      <vt:lpstr>Organisch</vt:lpstr>
      <vt:lpstr>1_Organisch</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Michael Williams</dc:creator>
  <cp:lastModifiedBy>Michael Williams</cp:lastModifiedBy>
  <cp:revision>48</cp:revision>
  <dcterms:created xsi:type="dcterms:W3CDTF">2015-11-19T13:17:01Z</dcterms:created>
  <dcterms:modified xsi:type="dcterms:W3CDTF">2015-11-27T11:02:10Z</dcterms:modified>
</cp:coreProperties>
</file>