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7" r:id="rId4"/>
    <p:sldId id="257" r:id="rId5"/>
    <p:sldId id="262" r:id="rId6"/>
    <p:sldId id="260" r:id="rId7"/>
    <p:sldId id="259" r:id="rId8"/>
    <p:sldId id="268" r:id="rId9"/>
    <p:sldId id="274" r:id="rId10"/>
    <p:sldId id="275" r:id="rId11"/>
    <p:sldId id="276" r:id="rId12"/>
    <p:sldId id="278" r:id="rId13"/>
    <p:sldId id="277" r:id="rId14"/>
    <p:sldId id="266" r:id="rId15"/>
    <p:sldId id="263" r:id="rId16"/>
    <p:sldId id="265" r:id="rId17"/>
    <p:sldId id="269" r:id="rId18"/>
    <p:sldId id="261" r:id="rId19"/>
    <p:sldId id="270" r:id="rId20"/>
    <p:sldId id="271" r:id="rId21"/>
    <p:sldId id="273" r:id="rId22"/>
    <p:sldId id="272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hyperlink" Target="http://saintebible.com/ephesians/5-31.htm" TargetMode="External"/><Relationship Id="rId12" Type="http://schemas.openxmlformats.org/officeDocument/2006/relationships/hyperlink" Target="http://saintebible.com/ephesians/5-32.htm" TargetMode="External"/><Relationship Id="rId13" Type="http://schemas.openxmlformats.org/officeDocument/2006/relationships/hyperlink" Target="http://saintebible.com/ephesians/5-33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aintebible.com/ephesians/5-22.htm" TargetMode="External"/><Relationship Id="rId3" Type="http://schemas.openxmlformats.org/officeDocument/2006/relationships/hyperlink" Target="http://saintebible.com/ephesians/5-23.htm" TargetMode="External"/><Relationship Id="rId4" Type="http://schemas.openxmlformats.org/officeDocument/2006/relationships/hyperlink" Target="http://saintebible.com/ephesians/5-24.htm" TargetMode="External"/><Relationship Id="rId5" Type="http://schemas.openxmlformats.org/officeDocument/2006/relationships/hyperlink" Target="http://saintebible.com/ephesians/5-25.htm" TargetMode="External"/><Relationship Id="rId6" Type="http://schemas.openxmlformats.org/officeDocument/2006/relationships/hyperlink" Target="http://saintebible.com/ephesians/5-26.htm" TargetMode="External"/><Relationship Id="rId7" Type="http://schemas.openxmlformats.org/officeDocument/2006/relationships/hyperlink" Target="http://saintebible.com/ephesians/5-27.htm" TargetMode="External"/><Relationship Id="rId8" Type="http://schemas.openxmlformats.org/officeDocument/2006/relationships/hyperlink" Target="http://saintebible.com/ephesians/5-28.htm" TargetMode="External"/><Relationship Id="rId9" Type="http://schemas.openxmlformats.org/officeDocument/2006/relationships/hyperlink" Target="http://saintebible.com/ephesians/5-29.htm" TargetMode="External"/><Relationship Id="rId10" Type="http://schemas.openxmlformats.org/officeDocument/2006/relationships/hyperlink" Target="http://saintebible.com/ephesians/5-30.ht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saintebible.com/matthew/19-11.htm" TargetMode="External"/><Relationship Id="rId4" Type="http://schemas.openxmlformats.org/officeDocument/2006/relationships/hyperlink" Target="http://saintebible.com/matthew/19-12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aintebible.com/matthew/19-10.htm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aintebible.com/matthew/22-30.htm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aintebible.com/2_corinthians/6-15.htm" TargetMode="External"/><Relationship Id="rId4" Type="http://schemas.openxmlformats.org/officeDocument/2006/relationships/hyperlink" Target="http://saintebible.com/2_corinthians/6-16.htm" TargetMode="External"/><Relationship Id="rId5" Type="http://schemas.openxmlformats.org/officeDocument/2006/relationships/hyperlink" Target="http://saintebible.com/1_corinthians/7-39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aintebible.com/2_corinthians/6-14.ht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u="sng" dirty="0" smtClean="0"/>
              <a:t>Le mariage et le célibat comme signes du Royaume de Dieu.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Bois-de Villers </a:t>
            </a:r>
          </a:p>
          <a:p>
            <a:r>
              <a:rPr lang="fr-FR" dirty="0" smtClean="0"/>
              <a:t>Mai 2017. </a:t>
            </a:r>
          </a:p>
          <a:p>
            <a:r>
              <a:rPr lang="fr-FR" dirty="0" err="1" smtClean="0"/>
              <a:t>Past</a:t>
            </a:r>
            <a:r>
              <a:rPr lang="fr-FR" dirty="0" smtClean="0"/>
              <a:t>. M. Nzuzi.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5749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Pourquoi exprimer l’amour 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A. Il est très mauvais de garder ses sentiments pour soi. Cela nous fait perdre le contact avec notre être entier. </a:t>
            </a:r>
          </a:p>
          <a:p>
            <a:r>
              <a:rPr lang="fr-FR" dirty="0" smtClean="0"/>
              <a:t>B. Cela participe à l’épanouissement de ceux qu’on aime. (!privation amour!)</a:t>
            </a:r>
          </a:p>
          <a:p>
            <a:r>
              <a:rPr lang="fr-FR" dirty="0" smtClean="0"/>
              <a:t>C. Permet l’évolution des relations. Sans communication, le potentiel d’intimité est étouffé, le c. stagne émotionnellement. </a:t>
            </a:r>
          </a:p>
          <a:p>
            <a:r>
              <a:rPr lang="fr-FR" dirty="0"/>
              <a:t> </a:t>
            </a:r>
            <a:r>
              <a:rPr lang="fr-FR" dirty="0" smtClean="0"/>
              <a:t>! Communication bilatérale ! Sinon, sentiment d’insécurité. 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90094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Les langages de l’amour 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Les paroles valorisantes </a:t>
            </a:r>
          </a:p>
          <a:p>
            <a:r>
              <a:rPr lang="fr-FR" dirty="0"/>
              <a:t> </a:t>
            </a:r>
            <a:r>
              <a:rPr lang="fr-FR" dirty="0" smtClean="0"/>
              <a:t>Les temps de qualité </a:t>
            </a:r>
          </a:p>
          <a:p>
            <a:r>
              <a:rPr lang="fr-FR" dirty="0"/>
              <a:t> </a:t>
            </a:r>
            <a:r>
              <a:rPr lang="fr-FR" dirty="0" smtClean="0"/>
              <a:t>Les cadeaux </a:t>
            </a:r>
          </a:p>
          <a:p>
            <a:r>
              <a:rPr lang="fr-FR" dirty="0"/>
              <a:t> </a:t>
            </a:r>
            <a:r>
              <a:rPr lang="fr-FR" dirty="0" smtClean="0"/>
              <a:t>Les services rendus </a:t>
            </a:r>
          </a:p>
          <a:p>
            <a:r>
              <a:rPr lang="fr-FR" dirty="0"/>
              <a:t> </a:t>
            </a:r>
            <a:r>
              <a:rPr lang="fr-FR" dirty="0" smtClean="0"/>
              <a:t>Le toucher physique.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967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Le mariage est un signe, une préfiguration des noces de l’Agneau. 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b="1" i="1" dirty="0">
                <a:hlinkClick r:id="rId2"/>
              </a:rPr>
              <a:t>22</a:t>
            </a:r>
            <a:r>
              <a:rPr lang="fr-FR" i="1" dirty="0"/>
              <a:t>Femmes, soyez soumises à vos maris, comme au Seigneur; </a:t>
            </a:r>
            <a:r>
              <a:rPr lang="fr-FR" b="1" i="1" dirty="0">
                <a:hlinkClick r:id="rId3"/>
              </a:rPr>
              <a:t>23</a:t>
            </a:r>
            <a:r>
              <a:rPr lang="fr-FR" i="1" dirty="0"/>
              <a:t>car le mari est le chef de la femme, comme Christ est le chef de l'Eglise, qui est son corps, et dont il est le Sauveur. </a:t>
            </a:r>
            <a:r>
              <a:rPr lang="fr-FR" b="1" i="1" dirty="0">
                <a:hlinkClick r:id="rId4"/>
              </a:rPr>
              <a:t>24</a:t>
            </a:r>
            <a:r>
              <a:rPr lang="fr-FR" i="1" dirty="0"/>
              <a:t>Or, de même que l'Eglise est soumise à Christ, les femmes aussi doivent l'être à leurs maris en toutes choses</a:t>
            </a:r>
            <a:r>
              <a:rPr lang="fr-FR" i="1" dirty="0" smtClean="0"/>
              <a:t>.</a:t>
            </a:r>
            <a:r>
              <a:rPr lang="fr-FR" i="1" dirty="0"/>
              <a:t/>
            </a:r>
            <a:br>
              <a:rPr lang="fr-FR" i="1" dirty="0"/>
            </a:br>
            <a:r>
              <a:rPr lang="fr-FR" b="1" i="1" dirty="0">
                <a:hlinkClick r:id="rId5"/>
              </a:rPr>
              <a:t>25</a:t>
            </a:r>
            <a:r>
              <a:rPr lang="fr-FR" i="1" dirty="0"/>
              <a:t>Maris, aimez vos femmes, </a:t>
            </a:r>
            <a:r>
              <a:rPr lang="fr-FR" b="1" i="1" dirty="0"/>
              <a:t>comme Christ a aimé l'Eglise, et s'est livré lui-même pour elle</a:t>
            </a:r>
            <a:r>
              <a:rPr lang="fr-FR" i="1" dirty="0"/>
              <a:t>, </a:t>
            </a:r>
            <a:r>
              <a:rPr lang="fr-FR" b="1" i="1" dirty="0">
                <a:hlinkClick r:id="rId6"/>
              </a:rPr>
              <a:t>26</a:t>
            </a:r>
            <a:r>
              <a:rPr lang="fr-FR" i="1" dirty="0"/>
              <a:t>afin de la sanctifier par la parole, après l'avoir purifiée par le baptême d'eau, </a:t>
            </a:r>
            <a:r>
              <a:rPr lang="fr-FR" b="1" i="1" dirty="0">
                <a:hlinkClick r:id="rId7"/>
              </a:rPr>
              <a:t>27</a:t>
            </a:r>
            <a:r>
              <a:rPr lang="fr-FR" i="1" dirty="0"/>
              <a:t>afin de faire paraître devant lui cette Eglise glorieuse, sans tache, ni ride, ni rien de semblable, mais sainte et irrépréhensible. </a:t>
            </a:r>
            <a:r>
              <a:rPr lang="fr-FR" b="1" i="1" dirty="0">
                <a:hlinkClick r:id="rId8"/>
              </a:rPr>
              <a:t>28</a:t>
            </a:r>
            <a:r>
              <a:rPr lang="fr-FR" i="1" dirty="0"/>
              <a:t>C'est ainsi que les maris doivent aimer leurs femmes comme leurs propres corps. Celui qui aime sa femme s'aime lui-même. </a:t>
            </a:r>
            <a:r>
              <a:rPr lang="fr-FR" b="1" i="1" dirty="0">
                <a:hlinkClick r:id="rId9"/>
              </a:rPr>
              <a:t>29</a:t>
            </a:r>
            <a:r>
              <a:rPr lang="fr-FR" i="1" dirty="0"/>
              <a:t>Car jamais personne n'a haï sa propre chair; mais il la nourrit et en prend soin, comme Christ le fait pour l'Eglise, </a:t>
            </a:r>
            <a:r>
              <a:rPr lang="fr-FR" b="1" i="1" dirty="0">
                <a:hlinkClick r:id="rId10"/>
              </a:rPr>
              <a:t>30</a:t>
            </a:r>
            <a:r>
              <a:rPr lang="fr-FR" i="1" dirty="0"/>
              <a:t>parce que nous sommes membres de son corps. </a:t>
            </a:r>
            <a:r>
              <a:rPr lang="fr-FR" b="1" i="1" dirty="0">
                <a:hlinkClick r:id="rId11"/>
              </a:rPr>
              <a:t>31</a:t>
            </a:r>
            <a:r>
              <a:rPr lang="fr-FR" i="1" dirty="0"/>
              <a:t>C'est pourquoi l'homme quittera son père et sa mère, et s'attachera à sa femme, et les deux deviendront une seule chair. </a:t>
            </a:r>
            <a:r>
              <a:rPr lang="fr-FR" b="1" i="1" dirty="0">
                <a:hlinkClick r:id="rId12"/>
              </a:rPr>
              <a:t>32</a:t>
            </a:r>
            <a:r>
              <a:rPr lang="fr-FR" b="1" i="1" dirty="0"/>
              <a:t>Ce mystère est grand; je dis cela par rapport à Christ et à l'Eglise.</a:t>
            </a:r>
            <a:r>
              <a:rPr lang="fr-FR" i="1" dirty="0"/>
              <a:t> </a:t>
            </a:r>
            <a:r>
              <a:rPr lang="fr-FR" b="1" i="1" dirty="0">
                <a:hlinkClick r:id="rId13"/>
              </a:rPr>
              <a:t>33</a:t>
            </a:r>
            <a:r>
              <a:rPr lang="fr-FR" i="1" dirty="0"/>
              <a:t>Du reste, que chacun de vous aime sa femme comme lui-même, et que la femme respecte son mari.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846389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 smtClean="0"/>
              <a:t>Le célibat comme signe du Royaume de Dieu. </a:t>
            </a:r>
            <a:endParaRPr lang="fr-FR" u="sng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846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célibat peut être</a:t>
            </a:r>
            <a:r>
              <a:rPr lang="mr-IN" dirty="0" smtClean="0"/>
              <a:t>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Une courte période de vie </a:t>
            </a:r>
            <a:r>
              <a:rPr lang="fr-FR" dirty="0" err="1" smtClean="0"/>
              <a:t>pré-maritale</a:t>
            </a:r>
            <a:r>
              <a:rPr lang="fr-FR" dirty="0" smtClean="0"/>
              <a:t>. </a:t>
            </a:r>
          </a:p>
          <a:p>
            <a:r>
              <a:rPr lang="fr-FR" dirty="0"/>
              <a:t> </a:t>
            </a:r>
            <a:r>
              <a:rPr lang="fr-FR" dirty="0" smtClean="0"/>
              <a:t>Choisi </a:t>
            </a:r>
          </a:p>
          <a:p>
            <a:r>
              <a:rPr lang="fr-FR" dirty="0" smtClean="0"/>
              <a:t>Subi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0509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L’enseignement révolutionnaire du Christ.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b="1" i="1" dirty="0" smtClean="0">
                <a:hlinkClick r:id="rId2"/>
              </a:rPr>
              <a:t>« 10</a:t>
            </a:r>
            <a:r>
              <a:rPr lang="fr-FR" i="1" dirty="0" smtClean="0"/>
              <a:t>Ses </a:t>
            </a:r>
            <a:r>
              <a:rPr lang="fr-FR" i="1" dirty="0"/>
              <a:t>disciples lui dirent: Si telle est la condition de l'homme à l'égard de la femme, il n'est pas avantageux de se marier. </a:t>
            </a:r>
            <a:r>
              <a:rPr lang="fr-FR" b="1" i="1" dirty="0">
                <a:hlinkClick r:id="rId3"/>
              </a:rPr>
              <a:t>11</a:t>
            </a:r>
            <a:r>
              <a:rPr lang="fr-FR" i="1" dirty="0"/>
              <a:t>Il leur répondit: Tous ne comprennent pas cette parole, mais seulement ceux à qui cela est donné. </a:t>
            </a:r>
            <a:r>
              <a:rPr lang="fr-FR" b="1" i="1" dirty="0">
                <a:hlinkClick r:id="rId4"/>
              </a:rPr>
              <a:t>12</a:t>
            </a:r>
            <a:r>
              <a:rPr lang="fr-FR" i="1" dirty="0"/>
              <a:t>Car il y a des eunuques qui le sont dès le ventre de leur mère; il y en a qui le sont devenus par les hommes; et il y en a qui se sont rendus tels eux-mêmes, à cause du royaume des cieux. Que celui qui peut comprendre </a:t>
            </a:r>
            <a:r>
              <a:rPr lang="fr-FR" i="1" dirty="0" smtClean="0"/>
              <a:t>comprenne » </a:t>
            </a:r>
            <a:r>
              <a:rPr lang="fr-FR" dirty="0" smtClean="0"/>
              <a:t>Matthieu 19 : 10 </a:t>
            </a:r>
            <a:r>
              <a:rPr lang="mr-IN" dirty="0" smtClean="0"/>
              <a:t>–</a:t>
            </a:r>
            <a:r>
              <a:rPr lang="fr-FR" dirty="0" smtClean="0"/>
              <a:t> 12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6090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L’enseignement révolutionnaire du Christ.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« 7</a:t>
            </a:r>
            <a:r>
              <a:rPr lang="fr-FR" dirty="0"/>
              <a:t> Je voudrais que tous les hommes fussent comme moi; mais chacun tient de Dieu un don particulier, l'un d'une manière, l'autre d'une </a:t>
            </a:r>
            <a:r>
              <a:rPr lang="fr-FR" dirty="0" smtClean="0"/>
              <a:t>autre.</a:t>
            </a:r>
            <a:r>
              <a:rPr lang="fr-FR" b="1" dirty="0" smtClean="0"/>
              <a:t>8</a:t>
            </a:r>
            <a:r>
              <a:rPr lang="fr-FR" dirty="0"/>
              <a:t> A ceux qui ne sont pas mariés et aux veuves, je dis qu'il leur est bon de rester comme moi. </a:t>
            </a:r>
            <a:r>
              <a:rPr lang="fr-FR" b="1" dirty="0"/>
              <a:t>9</a:t>
            </a:r>
            <a:r>
              <a:rPr lang="fr-FR" dirty="0"/>
              <a:t> Mais s'ils manquent de continence, qu'ils se marient; car il vaut mieux se marier que de brûler</a:t>
            </a:r>
            <a:r>
              <a:rPr lang="fr-FR" dirty="0" smtClean="0"/>
              <a:t>. » 1 Corinthiens 7 : 7 </a:t>
            </a:r>
            <a:r>
              <a:rPr lang="mr-IN" dirty="0" smtClean="0"/>
              <a:t>–</a:t>
            </a:r>
            <a:r>
              <a:rPr lang="fr-FR" dirty="0" smtClean="0"/>
              <a:t> 9 </a:t>
            </a:r>
          </a:p>
          <a:p>
            <a:r>
              <a:rPr lang="fr-FR" dirty="0"/>
              <a:t> 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1562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Fragilités et atouts. 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u="sng" dirty="0" smtClean="0"/>
              <a:t>Fragilités : </a:t>
            </a:r>
            <a:r>
              <a:rPr lang="fr-FR" dirty="0" smtClean="0"/>
              <a:t>solitude, la manque de communication ou de dialogue, manque d’un vis-à-vis (miroir pour se voir), manque affectif (tendresse, chaleur, mots doux, caresses, partage sexuel), sentiment de dévalorisation, vulnérabilité, sentiment d’incompréhension, questionnement lancinant. </a:t>
            </a:r>
          </a:p>
          <a:p>
            <a:r>
              <a:rPr lang="fr-FR" dirty="0"/>
              <a:t> </a:t>
            </a:r>
            <a:r>
              <a:rPr lang="fr-FR" u="sng" dirty="0" smtClean="0"/>
              <a:t>Atouts :</a:t>
            </a:r>
            <a:r>
              <a:rPr lang="fr-FR" dirty="0" smtClean="0"/>
              <a:t> indépendance, liberté, disponibilité.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1010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L’état de célibat est une anticipation. 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dirty="0" smtClean="0">
                <a:hlinkClick r:id="rId2"/>
              </a:rPr>
              <a:t>« 30</a:t>
            </a:r>
            <a:r>
              <a:rPr lang="fr-FR" dirty="0" smtClean="0"/>
              <a:t>Car</a:t>
            </a:r>
            <a:r>
              <a:rPr lang="fr-FR" dirty="0"/>
              <a:t>, à la résurrection, les hommes ne prendront point de femmes, ni les femmes de maris, mais ils seront comme les anges de Dieu dans le ciel</a:t>
            </a:r>
            <a:r>
              <a:rPr lang="fr-FR" dirty="0" smtClean="0"/>
              <a:t>. » Matthieu 22 : 30 </a:t>
            </a:r>
          </a:p>
          <a:p>
            <a:r>
              <a:rPr lang="fr-FR" dirty="0"/>
              <a:t> </a:t>
            </a:r>
            <a:r>
              <a:rPr lang="fr-FR" dirty="0" smtClean="0"/>
              <a:t>La foi disparaîtra, l’espérance disparaîtra et l’amour prendra toute la place. Dieu sera tout en tous et il n’y a aura plus d’amour exclusif. Nous serons tous donnés à </a:t>
            </a:r>
            <a:r>
              <a:rPr lang="fr-FR" dirty="0" err="1" smtClean="0"/>
              <a:t>D.ieu</a:t>
            </a:r>
            <a:r>
              <a:rPr lang="fr-FR" dirty="0" smtClean="0"/>
              <a:t> et les uns aux autres. Pas de connexion exclusive, restrictive. </a:t>
            </a:r>
          </a:p>
        </p:txBody>
      </p:sp>
    </p:spTree>
    <p:extLst>
      <p:ext uri="{BB962C8B-B14F-4D97-AF65-F5344CB8AC3E}">
        <p14:creationId xmlns:p14="http://schemas.microsoft.com/office/powerpoint/2010/main" val="202391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Célibat ou mariage ? 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Christ est resté célibataire dans une société (culture et religion) dans laquelle le mariage était la norme. </a:t>
            </a:r>
          </a:p>
          <a:p>
            <a:r>
              <a:rPr lang="fr-FR" dirty="0"/>
              <a:t> </a:t>
            </a:r>
            <a:r>
              <a:rPr lang="fr-FR" dirty="0" smtClean="0"/>
              <a:t>L’Apôtre Paul présente le célibat comme situation de vie qui peut favoriser le service du Royaume de Dieu. </a:t>
            </a:r>
          </a:p>
          <a:p>
            <a:r>
              <a:rPr lang="fr-FR" dirty="0"/>
              <a:t> </a:t>
            </a:r>
            <a:r>
              <a:rPr lang="fr-FR" dirty="0" smtClean="0"/>
              <a:t>Catholique Romain : survalorisation du célibat. </a:t>
            </a:r>
          </a:p>
          <a:p>
            <a:r>
              <a:rPr lang="fr-FR" dirty="0"/>
              <a:t> </a:t>
            </a:r>
            <a:r>
              <a:rPr lang="fr-FR" dirty="0" smtClean="0"/>
              <a:t>Réformateurs : Repositionnement du mariage comme état honorable, légitime, valeureux selon le plan </a:t>
            </a:r>
            <a:r>
              <a:rPr lang="fr-FR" dirty="0" err="1" smtClean="0"/>
              <a:t>créationnel</a:t>
            </a:r>
            <a:r>
              <a:rPr lang="fr-FR" dirty="0" smtClean="0"/>
              <a:t> de Dieu.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638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Principes élémentaires du mariage biblique.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 Dans le célibat ET dans le mariage, il est possible de vivre une maturité spirituelle, de servir de Dieu et d’être utile/précieux dans l’église et dans la société. </a:t>
            </a:r>
          </a:p>
          <a:p>
            <a:r>
              <a:rPr lang="fr-FR" dirty="0"/>
              <a:t> </a:t>
            </a:r>
            <a:r>
              <a:rPr lang="fr-FR" dirty="0" smtClean="0"/>
              <a:t>Mariage : </a:t>
            </a:r>
            <a:r>
              <a:rPr lang="fr-FR" b="1" dirty="0" smtClean="0"/>
              <a:t>projet général </a:t>
            </a:r>
            <a:r>
              <a:rPr lang="fr-FR" dirty="0" smtClean="0"/>
              <a:t>de Dieu pour tous les humains. Voie principale et première de réalisation plan de Dieu. Etat « ordinaire », « commun » </a:t>
            </a:r>
          </a:p>
          <a:p>
            <a:r>
              <a:rPr lang="fr-FR" dirty="0"/>
              <a:t> </a:t>
            </a:r>
            <a:r>
              <a:rPr lang="fr-FR" dirty="0" smtClean="0"/>
              <a:t>Célibat : vécu soit par appel </a:t>
            </a:r>
            <a:r>
              <a:rPr lang="fr-FR" b="1" dirty="0" smtClean="0"/>
              <a:t>SPECIFIQUE</a:t>
            </a:r>
            <a:r>
              <a:rPr lang="fr-FR" dirty="0" smtClean="0"/>
              <a:t> particulier (</a:t>
            </a:r>
            <a:r>
              <a:rPr lang="fr-FR" dirty="0" err="1" smtClean="0"/>
              <a:t>Matth</a:t>
            </a:r>
            <a:r>
              <a:rPr lang="fr-FR" dirty="0" smtClean="0"/>
              <a:t>. 19 : 12). </a:t>
            </a:r>
          </a:p>
          <a:p>
            <a:r>
              <a:rPr lang="fr-FR" dirty="0"/>
              <a:t> </a:t>
            </a:r>
            <a:r>
              <a:rPr lang="fr-FR" dirty="0" smtClean="0"/>
              <a:t>Si le célibat est subi, </a:t>
            </a:r>
            <a:r>
              <a:rPr lang="fr-FR" b="1" dirty="0" smtClean="0"/>
              <a:t>il est possible d’être célibataire avec Dieu et pour Dieu.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99271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célibataire peut 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Avoir une vie spirituelle riche, un cheminement dans la foi où il découvre Dieu comme son vis-à-vis. Dialogue, confiance, guérison des blessures. </a:t>
            </a:r>
          </a:p>
          <a:p>
            <a:r>
              <a:rPr lang="fr-FR" dirty="0"/>
              <a:t> </a:t>
            </a:r>
            <a:r>
              <a:rPr lang="fr-FR" dirty="0" smtClean="0"/>
              <a:t>Se réaliser dans la foi : procréation et fécondité spirituelle, enfants spirituels, projets humanitaires, ministères de soin/visite/soutien, mission, création artistique : « </a:t>
            </a:r>
            <a:r>
              <a:rPr lang="fr-FR" b="1" dirty="0" smtClean="0"/>
              <a:t>Le </a:t>
            </a:r>
            <a:r>
              <a:rPr lang="fr-FR" b="1" dirty="0"/>
              <a:t>désert et le pays aride se réjouiront; La solitude s'égaiera, et fleurira comme un narcisse</a:t>
            </a:r>
            <a:r>
              <a:rPr lang="fr-FR" b="1" dirty="0" smtClean="0"/>
              <a:t>; » Esaïe 35 : 1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76802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Choix. 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Choix personnel, personne ne peut nous contraindre. </a:t>
            </a:r>
          </a:p>
          <a:p>
            <a:r>
              <a:rPr lang="fr-FR" dirty="0"/>
              <a:t> </a:t>
            </a:r>
            <a:r>
              <a:rPr lang="fr-FR" dirty="0" smtClean="0"/>
              <a:t>Le mariage est un état honorable, le célibat n’est pas dévalorisant. </a:t>
            </a:r>
          </a:p>
          <a:p>
            <a:r>
              <a:rPr lang="fr-FR" dirty="0"/>
              <a:t> </a:t>
            </a:r>
            <a:r>
              <a:rPr lang="fr-FR" dirty="0" smtClean="0"/>
              <a:t>Choix implique liberté et responsabilité.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0740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20 </a:t>
            </a:r>
            <a:r>
              <a:rPr lang="fr-FR" dirty="0" err="1" smtClean="0"/>
              <a:t>ème</a:t>
            </a:r>
            <a:r>
              <a:rPr lang="fr-FR" dirty="0" smtClean="0"/>
              <a:t> siècle a opéré un changement de 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La vision du couple </a:t>
            </a:r>
          </a:p>
          <a:p>
            <a:r>
              <a:rPr lang="fr-FR" dirty="0"/>
              <a:t> </a:t>
            </a:r>
            <a:r>
              <a:rPr lang="fr-FR" dirty="0" smtClean="0"/>
              <a:t>La place de l’homme et de la femme. </a:t>
            </a:r>
          </a:p>
          <a:p>
            <a:r>
              <a:rPr lang="fr-FR" dirty="0"/>
              <a:t> </a:t>
            </a:r>
            <a:r>
              <a:rPr lang="fr-FR" dirty="0" smtClean="0"/>
              <a:t>L’autorité masculine </a:t>
            </a:r>
          </a:p>
          <a:p>
            <a:r>
              <a:rPr lang="fr-FR" dirty="0" smtClean="0"/>
              <a:t>La conception de la famille. </a:t>
            </a:r>
          </a:p>
          <a:p>
            <a:r>
              <a:rPr lang="fr-FR" dirty="0" smtClean="0"/>
              <a:t>CSQ : relations modifiées et complexifiées, attentes paradoxales, mentalités, </a:t>
            </a:r>
          </a:p>
        </p:txBody>
      </p:sp>
    </p:spTree>
    <p:extLst>
      <p:ext uri="{BB962C8B-B14F-4D97-AF65-F5344CB8AC3E}">
        <p14:creationId xmlns:p14="http://schemas.microsoft.com/office/powerpoint/2010/main" val="678427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Les objectifs du mariage. 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dirty="0" smtClean="0"/>
              <a:t>Briser la solitude et l’isolement : </a:t>
            </a:r>
            <a:r>
              <a:rPr lang="fr-FR" i="1" dirty="0" smtClean="0"/>
              <a:t>« Il n’est pas bon que l’homme soit seul ». </a:t>
            </a:r>
            <a:r>
              <a:rPr lang="fr-FR" dirty="0" smtClean="0"/>
              <a:t>Genèse 2 : 18. Adam émerveillé par l’arrivée de Eve (</a:t>
            </a:r>
            <a:r>
              <a:rPr lang="fr-FR" dirty="0" err="1" smtClean="0"/>
              <a:t>Gn</a:t>
            </a:r>
            <a:r>
              <a:rPr lang="fr-FR" dirty="0" smtClean="0"/>
              <a:t> 2 : 23). 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dirty="0"/>
              <a:t> </a:t>
            </a:r>
            <a:r>
              <a:rPr lang="fr-FR" dirty="0" smtClean="0"/>
              <a:t>Propager l’espèce humaine : </a:t>
            </a:r>
            <a:r>
              <a:rPr lang="fr-FR" i="1" dirty="0" smtClean="0"/>
              <a:t>« Soyez féconds, multipliez, remplissez la terre »</a:t>
            </a:r>
            <a:r>
              <a:rPr lang="fr-FR" dirty="0" smtClean="0"/>
              <a:t> (</a:t>
            </a:r>
            <a:r>
              <a:rPr lang="fr-FR" dirty="0" err="1" smtClean="0"/>
              <a:t>Gn</a:t>
            </a:r>
            <a:r>
              <a:rPr lang="fr-FR" dirty="0" smtClean="0"/>
              <a:t> 1 : 28). 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dirty="0" smtClean="0"/>
              <a:t>Dissuader de l’immoralité : </a:t>
            </a:r>
            <a:r>
              <a:rPr lang="fr-FR" i="1" dirty="0"/>
              <a:t>"Toutefois, pour </a:t>
            </a:r>
            <a:r>
              <a:rPr lang="fr-FR" i="1" dirty="0" smtClean="0"/>
              <a:t>éviter </a:t>
            </a:r>
            <a:r>
              <a:rPr lang="fr-FR" i="1" dirty="0"/>
              <a:t>l'</a:t>
            </a:r>
            <a:r>
              <a:rPr lang="fr-FR" i="1" dirty="0" err="1"/>
              <a:t>impudicite</a:t>
            </a:r>
            <a:r>
              <a:rPr lang="fr-FR" i="1" dirty="0"/>
              <a:t>́ (fornication) , que chacun ait sa femme, et que chaque femme </a:t>
            </a:r>
            <a:r>
              <a:rPr lang="fr-FR" i="1" dirty="0" smtClean="0"/>
              <a:t>ait </a:t>
            </a:r>
            <a:r>
              <a:rPr lang="fr-FR" i="1" dirty="0"/>
              <a:t>son mari"</a:t>
            </a:r>
            <a:r>
              <a:rPr lang="fr-FR" dirty="0"/>
              <a:t> (ICor.7,2</a:t>
            </a:r>
            <a:r>
              <a:rPr lang="fr-FR" dirty="0" smtClean="0"/>
              <a:t>).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dirty="0"/>
              <a:t> </a:t>
            </a:r>
            <a:r>
              <a:rPr lang="fr-FR" dirty="0" smtClean="0"/>
              <a:t>Communiquer la grâce et la vérité de Dieu : « Tu les inculqueras à tes enfants ». (Deutéronome 6 : 7).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64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Mandat et institution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Mandat : Procréer et dominer la terre (</a:t>
            </a:r>
            <a:r>
              <a:rPr lang="fr-FR" dirty="0" err="1" smtClean="0"/>
              <a:t>Gn</a:t>
            </a:r>
            <a:r>
              <a:rPr lang="fr-FR" dirty="0" smtClean="0"/>
              <a:t> 1 : 27-28). </a:t>
            </a:r>
          </a:p>
          <a:p>
            <a:r>
              <a:rPr lang="fr-FR" dirty="0"/>
              <a:t> </a:t>
            </a:r>
            <a:r>
              <a:rPr lang="fr-FR" dirty="0" smtClean="0"/>
              <a:t>Institution (</a:t>
            </a:r>
            <a:r>
              <a:rPr lang="fr-FR" dirty="0" err="1" smtClean="0"/>
              <a:t>Gn</a:t>
            </a:r>
            <a:r>
              <a:rPr lang="fr-FR" dirty="0" smtClean="0"/>
              <a:t> 2 : 24) : </a:t>
            </a:r>
          </a:p>
          <a:p>
            <a:r>
              <a:rPr lang="fr-FR" dirty="0" smtClean="0"/>
              <a:t>- </a:t>
            </a:r>
            <a:r>
              <a:rPr lang="fr-FR" i="1" dirty="0" smtClean="0"/>
              <a:t>Quitter père et mère </a:t>
            </a:r>
            <a:r>
              <a:rPr lang="fr-FR" dirty="0" smtClean="0"/>
              <a:t>(brisure des relations de base) :</a:t>
            </a:r>
            <a:endParaRPr lang="fr-FR" dirty="0"/>
          </a:p>
          <a:p>
            <a:r>
              <a:rPr lang="fr-FR" dirty="0" smtClean="0"/>
              <a:t>- </a:t>
            </a:r>
            <a:r>
              <a:rPr lang="fr-FR" i="1" dirty="0" smtClean="0"/>
              <a:t>S’attacher à sa femme</a:t>
            </a:r>
            <a:r>
              <a:rPr lang="fr-FR" dirty="0" smtClean="0"/>
              <a:t> (coller) : union profonde et permanente dont l’homme est responsable ; volonté ENGAGEE ; relation d’amour et d’amitié </a:t>
            </a:r>
          </a:p>
          <a:p>
            <a:r>
              <a:rPr lang="fr-FR" dirty="0"/>
              <a:t> </a:t>
            </a:r>
            <a:r>
              <a:rPr lang="fr-FR" dirty="0" smtClean="0"/>
              <a:t>- </a:t>
            </a:r>
            <a:r>
              <a:rPr lang="fr-FR" i="1" dirty="0" smtClean="0"/>
              <a:t>Devenir une seule chair </a:t>
            </a:r>
            <a:r>
              <a:rPr lang="fr-FR" dirty="0" smtClean="0"/>
              <a:t>: unité, communion intime, engagement réciproque, don de soi pour former un seul être. </a:t>
            </a:r>
          </a:p>
        </p:txBody>
      </p:sp>
    </p:spTree>
    <p:extLst>
      <p:ext uri="{BB962C8B-B14F-4D97-AF65-F5344CB8AC3E}">
        <p14:creationId xmlns:p14="http://schemas.microsoft.com/office/powerpoint/2010/main" val="507217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caractéristiques du mariage chrétien.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Monogame. </a:t>
            </a:r>
          </a:p>
          <a:p>
            <a:r>
              <a:rPr lang="fr-FR" dirty="0"/>
              <a:t> </a:t>
            </a:r>
            <a:r>
              <a:rPr lang="fr-FR" dirty="0" smtClean="0"/>
              <a:t>Hétérosexuel. </a:t>
            </a:r>
          </a:p>
          <a:p>
            <a:r>
              <a:rPr lang="fr-FR" dirty="0"/>
              <a:t> </a:t>
            </a:r>
            <a:r>
              <a:rPr lang="fr-FR" dirty="0" smtClean="0"/>
              <a:t>Constitue une </a:t>
            </a:r>
            <a:r>
              <a:rPr lang="fr-FR" dirty="0" smtClean="0"/>
              <a:t>ALLIANCE</a:t>
            </a:r>
            <a:r>
              <a:rPr lang="fr-FR" dirty="0"/>
              <a:t> </a:t>
            </a:r>
            <a:r>
              <a:rPr lang="fr-FR" dirty="0" smtClean="0"/>
              <a:t>(engagement réciproque, cadré).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Pour la vie : Relation permanente. </a:t>
            </a:r>
          </a:p>
          <a:p>
            <a:r>
              <a:rPr lang="fr-FR" dirty="0"/>
              <a:t> </a:t>
            </a:r>
            <a:r>
              <a:rPr lang="fr-FR" dirty="0" smtClean="0"/>
              <a:t>Voulu et protégé par le Créateur.  </a:t>
            </a:r>
          </a:p>
          <a:p>
            <a:r>
              <a:rPr lang="fr-FR" dirty="0"/>
              <a:t> </a:t>
            </a:r>
            <a:r>
              <a:rPr lang="fr-FR" dirty="0" smtClean="0"/>
              <a:t>Fondé sur l’enseignement biblique.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952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Tout mariage devrait avoir pour but 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La gloire de Dieu. </a:t>
            </a:r>
          </a:p>
          <a:p>
            <a:r>
              <a:rPr lang="fr-FR" dirty="0"/>
              <a:t> </a:t>
            </a:r>
            <a:r>
              <a:rPr lang="fr-FR" dirty="0" smtClean="0"/>
              <a:t>La communion et le soutien mutuel des époux.  </a:t>
            </a:r>
          </a:p>
          <a:p>
            <a:r>
              <a:rPr lang="fr-FR" dirty="0"/>
              <a:t> </a:t>
            </a:r>
            <a:r>
              <a:rPr lang="fr-FR" dirty="0" smtClean="0"/>
              <a:t>La protection et l’épanouissement de la famille. </a:t>
            </a:r>
          </a:p>
          <a:p>
            <a:r>
              <a:rPr lang="fr-FR" dirty="0"/>
              <a:t> </a:t>
            </a:r>
            <a:r>
              <a:rPr lang="fr-FR" dirty="0" smtClean="0"/>
              <a:t>La cohésion de la société. </a:t>
            </a:r>
          </a:p>
          <a:p>
            <a:r>
              <a:rPr lang="fr-FR" dirty="0" smtClean="0"/>
              <a:t>La construction de l’Eglise.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4522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Dans le Seigneur..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fr-FR" dirty="0" smtClean="0"/>
              <a:t> </a:t>
            </a:r>
            <a:r>
              <a:rPr lang="fr-FR" i="1" dirty="0" smtClean="0">
                <a:hlinkClick r:id="rId2"/>
              </a:rPr>
              <a:t>« </a:t>
            </a:r>
            <a:r>
              <a:rPr lang="fr-FR" b="1" i="1" dirty="0" smtClean="0">
                <a:hlinkClick r:id="rId2"/>
              </a:rPr>
              <a:t>14</a:t>
            </a:r>
            <a:r>
              <a:rPr lang="fr-FR" i="1" dirty="0" smtClean="0"/>
              <a:t>Ne </a:t>
            </a:r>
            <a:r>
              <a:rPr lang="fr-FR" i="1" dirty="0"/>
              <a:t>vous mettez pas avec les infidèles sous un joug étranger. Car quel rapport y </a:t>
            </a:r>
            <a:r>
              <a:rPr lang="fr-FR" i="1" dirty="0" err="1"/>
              <a:t>a-t-il</a:t>
            </a:r>
            <a:r>
              <a:rPr lang="fr-FR" i="1" dirty="0"/>
              <a:t> entre la justice et l'iniquité? ou qu'y </a:t>
            </a:r>
            <a:r>
              <a:rPr lang="fr-FR" i="1" dirty="0" err="1"/>
              <a:t>a-t-il</a:t>
            </a:r>
            <a:r>
              <a:rPr lang="fr-FR" i="1" dirty="0"/>
              <a:t> de commun entre la lumière et les ténèbres? </a:t>
            </a:r>
            <a:r>
              <a:rPr lang="fr-FR" b="1" i="1" dirty="0">
                <a:hlinkClick r:id="rId3"/>
              </a:rPr>
              <a:t>15</a:t>
            </a:r>
            <a:r>
              <a:rPr lang="fr-FR" i="1" dirty="0"/>
              <a:t>Quel accord y </a:t>
            </a:r>
            <a:r>
              <a:rPr lang="fr-FR" i="1" dirty="0" err="1"/>
              <a:t>a-t-il</a:t>
            </a:r>
            <a:r>
              <a:rPr lang="fr-FR" i="1" dirty="0"/>
              <a:t> entre Christ et Bélial? ou quelle part a le fidèle avec </a:t>
            </a:r>
            <a:r>
              <a:rPr lang="fr-FR" i="1" dirty="0" smtClean="0"/>
              <a:t>l'infidèle?</a:t>
            </a:r>
            <a:r>
              <a:rPr lang="fr-FR" b="1" i="1" dirty="0" smtClean="0">
                <a:hlinkClick r:id="rId4"/>
              </a:rPr>
              <a:t>16</a:t>
            </a:r>
            <a:r>
              <a:rPr lang="fr-FR" i="1" dirty="0" smtClean="0"/>
              <a:t>Quel </a:t>
            </a:r>
            <a:r>
              <a:rPr lang="fr-FR" i="1" dirty="0"/>
              <a:t>rapport y </a:t>
            </a:r>
            <a:r>
              <a:rPr lang="fr-FR" i="1" dirty="0" err="1"/>
              <a:t>a-t-il</a:t>
            </a:r>
            <a:r>
              <a:rPr lang="fr-FR" i="1" dirty="0"/>
              <a:t> entre le temple de Dieu et les idoles? Car nous sommes le temple du Dieu vivant, comme Dieu l'a dit: J'habiterai et je marcherai au milieu d'eux; je serai leur Dieu, et ils seront mon peuple</a:t>
            </a:r>
            <a:r>
              <a:rPr lang="fr-FR" i="1" dirty="0" smtClean="0"/>
              <a:t>. » </a:t>
            </a:r>
          </a:p>
          <a:p>
            <a:pPr algn="ctr"/>
            <a:r>
              <a:rPr lang="fr-FR" i="1" dirty="0"/>
              <a:t> </a:t>
            </a:r>
            <a:r>
              <a:rPr lang="fr-FR" i="1" dirty="0" smtClean="0">
                <a:hlinkClick r:id="rId5"/>
              </a:rPr>
              <a:t>« 39</a:t>
            </a:r>
            <a:r>
              <a:rPr lang="fr-FR" i="1" dirty="0" smtClean="0"/>
              <a:t>Une </a:t>
            </a:r>
            <a:r>
              <a:rPr lang="fr-FR" i="1" dirty="0"/>
              <a:t>femme est liée aussi longtemps que son mari est vivant; mais si le mari meurt, elle est libre de se marier à qui elle veut; seulement, que ce soit dans le Seigneur</a:t>
            </a:r>
            <a:r>
              <a:rPr lang="fr-FR" i="1" dirty="0" smtClean="0"/>
              <a:t>. » 1 Corinthiens 7 : 9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538575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Communication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Permet de construire l’intimité dans la vie familiale. </a:t>
            </a:r>
          </a:p>
          <a:p>
            <a:r>
              <a:rPr lang="fr-FR" dirty="0"/>
              <a:t> </a:t>
            </a:r>
            <a:r>
              <a:rPr lang="fr-FR" dirty="0" smtClean="0"/>
              <a:t>Relations conjugales et parentales intimes : idéal biblique. </a:t>
            </a:r>
          </a:p>
          <a:p>
            <a:pPr algn="ctr"/>
            <a:r>
              <a:rPr lang="fr-FR" dirty="0"/>
              <a:t> </a:t>
            </a:r>
            <a:r>
              <a:rPr lang="fr-FR" dirty="0" smtClean="0"/>
              <a:t>Famille doit être un refuge où trouver réconfort, attentions et intimité : </a:t>
            </a:r>
            <a:r>
              <a:rPr lang="fr-FR" i="1" dirty="0" smtClean="0"/>
              <a:t>« L’homme </a:t>
            </a:r>
            <a:r>
              <a:rPr lang="fr-FR" i="1" dirty="0"/>
              <a:t>et sa femme étaient tous deux nus sans en éprouver aucune honte</a:t>
            </a:r>
            <a:r>
              <a:rPr lang="fr-FR" i="1" dirty="0" smtClean="0"/>
              <a:t>. » </a:t>
            </a:r>
            <a:r>
              <a:rPr lang="fr-FR" dirty="0" smtClean="0"/>
              <a:t>(Genèse 2 : 25) </a:t>
            </a:r>
          </a:p>
          <a:p>
            <a:pPr algn="ctr"/>
            <a:r>
              <a:rPr lang="fr-FR" dirty="0" smtClean="0"/>
              <a:t>Famille comme un havre de paix où l’on peut partager ses sentiments sans entrave et sans honte.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4230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Parallaxe</Template>
  <TotalTime>1018</TotalTime>
  <Words>759</Words>
  <Application>Microsoft Macintosh PowerPoint</Application>
  <PresentationFormat>Grand écran</PresentationFormat>
  <Paragraphs>88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6" baseType="lpstr">
      <vt:lpstr>Corbel</vt:lpstr>
      <vt:lpstr>Mangal</vt:lpstr>
      <vt:lpstr>Arial</vt:lpstr>
      <vt:lpstr>Parallaxe</vt:lpstr>
      <vt:lpstr>Le mariage et le célibat comme signes du Royaume de Dieu. </vt:lpstr>
      <vt:lpstr>Principes élémentaires du mariage biblique. </vt:lpstr>
      <vt:lpstr>Le 20 ème siècle a opéré un changement de : </vt:lpstr>
      <vt:lpstr>Les objectifs du mariage. </vt:lpstr>
      <vt:lpstr>Mandat et institution </vt:lpstr>
      <vt:lpstr>Les caractéristiques du mariage chrétien. </vt:lpstr>
      <vt:lpstr>Tout mariage devrait avoir pour but : </vt:lpstr>
      <vt:lpstr>Dans le Seigneur.. </vt:lpstr>
      <vt:lpstr>Communication </vt:lpstr>
      <vt:lpstr>Pourquoi exprimer l’amour ? </vt:lpstr>
      <vt:lpstr>Les langages de l’amour </vt:lpstr>
      <vt:lpstr>Le mariage est un signe, une préfiguration des noces de l’Agneau. </vt:lpstr>
      <vt:lpstr>Le célibat comme signe du Royaume de Dieu. </vt:lpstr>
      <vt:lpstr>Le célibat peut être…</vt:lpstr>
      <vt:lpstr>L’enseignement révolutionnaire du Christ. </vt:lpstr>
      <vt:lpstr>L’enseignement révolutionnaire du Christ. </vt:lpstr>
      <vt:lpstr>Fragilités et atouts. </vt:lpstr>
      <vt:lpstr>L’état de célibat est une anticipation. </vt:lpstr>
      <vt:lpstr>Célibat ou mariage ? </vt:lpstr>
      <vt:lpstr>Présentation PowerPoint</vt:lpstr>
      <vt:lpstr>Le célibataire peut : </vt:lpstr>
      <vt:lpstr>Choix. 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Nzuzi Mehdi</dc:creator>
  <cp:lastModifiedBy>Nzuzi Mehdi</cp:lastModifiedBy>
  <cp:revision>19</cp:revision>
  <dcterms:created xsi:type="dcterms:W3CDTF">2017-05-17T18:30:04Z</dcterms:created>
  <dcterms:modified xsi:type="dcterms:W3CDTF">2017-05-19T13:22:44Z</dcterms:modified>
</cp:coreProperties>
</file>