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65" r:id="rId3"/>
    <p:sldId id="257" r:id="rId4"/>
    <p:sldId id="258" r:id="rId5"/>
    <p:sldId id="259" r:id="rId6"/>
    <p:sldId id="274" r:id="rId7"/>
    <p:sldId id="268" r:id="rId8"/>
    <p:sldId id="269" r:id="rId9"/>
    <p:sldId id="267" r:id="rId10"/>
    <p:sldId id="270" r:id="rId11"/>
    <p:sldId id="271" r:id="rId12"/>
    <p:sldId id="272" r:id="rId13"/>
    <p:sldId id="273" r:id="rId14"/>
    <p:sldId id="263" r:id="rId15"/>
    <p:sldId id="260" r:id="rId16"/>
    <p:sldId id="261" r:id="rId17"/>
    <p:sldId id="262" r:id="rId18"/>
    <p:sldId id="26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B69E6B94-AC77-2545-93A1-44E166F0CCBA}">
          <p14:sldIdLst>
            <p14:sldId id="256"/>
            <p14:sldId id="265"/>
            <p14:sldId id="257"/>
            <p14:sldId id="258"/>
            <p14:sldId id="259"/>
          </p14:sldIdLst>
        </p14:section>
        <p14:section name="L'atmosphère de la grâce" id="{9E9B6BB9-8151-7B4C-819D-DFD4CCBEF493}">
          <p14:sldIdLst>
            <p14:sldId id="274"/>
            <p14:sldId id="268"/>
            <p14:sldId id="269"/>
            <p14:sldId id="267"/>
            <p14:sldId id="270"/>
            <p14:sldId id="271"/>
            <p14:sldId id="272"/>
          </p14:sldIdLst>
        </p14:section>
        <p14:section name="Des familles en bonne santé." id="{467476D8-E07A-F147-8AE0-7C66D0B7FE22}">
          <p14:sldIdLst>
            <p14:sldId id="273"/>
            <p14:sldId id="263"/>
            <p14:sldId id="260"/>
            <p14:sldId id="261"/>
            <p14:sldId id="262"/>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1"/>
    <p:restoredTop sz="94225"/>
  </p:normalViewPr>
  <p:slideViewPr>
    <p:cSldViewPr snapToGrid="0" snapToObjects="1">
      <p:cViewPr varScale="1">
        <p:scale>
          <a:sx n="106" d="100"/>
          <a:sy n="106" d="100"/>
        </p:scale>
        <p:origin x="20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62FB9E-03F3-5E4A-9D0A-BFB17444CD8E}" type="datetimeFigureOut">
              <a:rPr lang="fr-FR" smtClean="0"/>
              <a:t>10/12/2017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1D4A2C-DE3D-2548-A3CA-42257E0B29B4}" type="slidenum">
              <a:rPr lang="fr-FR" smtClean="0"/>
              <a:t>‹#›</a:t>
            </a:fld>
            <a:endParaRPr lang="fr-FR"/>
          </a:p>
        </p:txBody>
      </p:sp>
    </p:spTree>
    <p:extLst>
      <p:ext uri="{BB962C8B-B14F-4D97-AF65-F5344CB8AC3E}">
        <p14:creationId xmlns:p14="http://schemas.microsoft.com/office/powerpoint/2010/main" val="83010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familles ne mangent</a:t>
            </a:r>
            <a:r>
              <a:rPr lang="fr-FR" baseline="0" dirty="0" smtClean="0"/>
              <a:t> plus ensemble. </a:t>
            </a:r>
          </a:p>
          <a:p>
            <a:r>
              <a:rPr lang="fr-FR" baseline="0" dirty="0" smtClean="0"/>
              <a:t>Plus d’individualisme. </a:t>
            </a:r>
          </a:p>
          <a:p>
            <a:endParaRPr lang="fr-FR" dirty="0"/>
          </a:p>
        </p:txBody>
      </p:sp>
      <p:sp>
        <p:nvSpPr>
          <p:cNvPr id="4" name="Espace réservé du numéro de diapositive 3"/>
          <p:cNvSpPr>
            <a:spLocks noGrp="1"/>
          </p:cNvSpPr>
          <p:nvPr>
            <p:ph type="sldNum" sz="quarter" idx="10"/>
          </p:nvPr>
        </p:nvSpPr>
        <p:spPr/>
        <p:txBody>
          <a:bodyPr/>
          <a:lstStyle/>
          <a:p>
            <a:fld id="{1C1D4A2C-DE3D-2548-A3CA-42257E0B29B4}" type="slidenum">
              <a:rPr lang="fr-FR" smtClean="0"/>
              <a:t>15</a:t>
            </a:fld>
            <a:endParaRPr lang="fr-FR"/>
          </a:p>
        </p:txBody>
      </p:sp>
    </p:spTree>
    <p:extLst>
      <p:ext uri="{BB962C8B-B14F-4D97-AF65-F5344CB8AC3E}">
        <p14:creationId xmlns:p14="http://schemas.microsoft.com/office/powerpoint/2010/main" val="1438384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smtClean="0"/>
              <a:t>Cliquez et modifiez le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12/9/17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smtClean="0"/>
              <a:t>Cliquez et modifiez le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smtClean="0"/>
              <a:t>Cliquez et modifiez le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12/9/17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smtClean="0"/>
              <a:t>Cliquez et modifiez le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smtClean="0"/>
              <a:t>Cliquez et modifiez le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12/9/17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smtClean="0"/>
              <a:t>Cliquez et modifiez le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smtClean="0"/>
              <a:t>Cliquez et modifiez le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smtClean="0"/>
              <a:t>Cliquez et modifiez le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12/9/17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smtClean="0"/>
              <a:t>Cliquez et modifiez le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12/9/17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u="sng" dirty="0" smtClean="0"/>
              <a:t>Modèle biblique pour les relations familiales.</a:t>
            </a:r>
            <a:r>
              <a:rPr lang="fr-FR" dirty="0" smtClean="0"/>
              <a:t> </a:t>
            </a:r>
            <a:endParaRPr lang="fr-FR" dirty="0"/>
          </a:p>
        </p:txBody>
      </p:sp>
      <p:sp>
        <p:nvSpPr>
          <p:cNvPr id="3" name="Sous-titre 2"/>
          <p:cNvSpPr>
            <a:spLocks noGrp="1"/>
          </p:cNvSpPr>
          <p:nvPr>
            <p:ph type="subTitle" idx="1"/>
          </p:nvPr>
        </p:nvSpPr>
        <p:spPr>
          <a:xfrm>
            <a:off x="581194" y="2495445"/>
            <a:ext cx="10993546" cy="729018"/>
          </a:xfrm>
        </p:spPr>
        <p:txBody>
          <a:bodyPr>
            <a:normAutofit fontScale="92500" lnSpcReduction="10000"/>
          </a:bodyPr>
          <a:lstStyle/>
          <a:p>
            <a:pPr algn="ctr"/>
            <a:r>
              <a:rPr lang="fr-FR" dirty="0" smtClean="0"/>
              <a:t>Bois-de-</a:t>
            </a:r>
            <a:r>
              <a:rPr lang="fr-FR" dirty="0" err="1" smtClean="0"/>
              <a:t>villers</a:t>
            </a:r>
            <a:r>
              <a:rPr lang="fr-FR" dirty="0" smtClean="0"/>
              <a:t>. </a:t>
            </a:r>
          </a:p>
          <a:p>
            <a:pPr algn="ctr"/>
            <a:r>
              <a:rPr lang="fr-FR" smtClean="0"/>
              <a:t>10/12/17 </a:t>
            </a:r>
            <a:endParaRPr lang="fr-FR" dirty="0" smtClean="0"/>
          </a:p>
          <a:p>
            <a:pPr algn="ctr"/>
            <a:endParaRPr lang="fr-FR" dirty="0"/>
          </a:p>
        </p:txBody>
      </p:sp>
    </p:spTree>
    <p:extLst>
      <p:ext uri="{BB962C8B-B14F-4D97-AF65-F5344CB8AC3E}">
        <p14:creationId xmlns:p14="http://schemas.microsoft.com/office/powerpoint/2010/main" val="680935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Edification réciproque : Edifier et être </a:t>
            </a:r>
            <a:r>
              <a:rPr lang="fr-FR" dirty="0" err="1" smtClean="0"/>
              <a:t>edifié</a:t>
            </a:r>
            <a:r>
              <a:rPr lang="fr-FR" dirty="0" smtClean="0"/>
              <a:t> </a:t>
            </a:r>
            <a:endParaRPr lang="fr-FR" dirty="0"/>
          </a:p>
        </p:txBody>
      </p:sp>
      <p:sp>
        <p:nvSpPr>
          <p:cNvPr id="3" name="Espace réservé du contenu 2"/>
          <p:cNvSpPr>
            <a:spLocks noGrp="1"/>
          </p:cNvSpPr>
          <p:nvPr>
            <p:ph idx="1"/>
          </p:nvPr>
        </p:nvSpPr>
        <p:spPr/>
        <p:txBody>
          <a:bodyPr/>
          <a:lstStyle/>
          <a:p>
            <a:r>
              <a:rPr lang="fr-FR" dirty="0" smtClean="0"/>
              <a:t> Permettre à l’autre de se découvrir, de se réaliser, de s’épanouir. Pas d’étouffement de la personnalité et des aspirations mais ajustement et redirection du flux (le flux de vie de chacun est canalisé mais fortifié et redirigé). </a:t>
            </a:r>
          </a:p>
          <a:p>
            <a:r>
              <a:rPr lang="fr-FR" dirty="0" smtClean="0"/>
              <a:t>Fortifier l’autre. </a:t>
            </a:r>
          </a:p>
          <a:p>
            <a:r>
              <a:rPr lang="fr-FR" dirty="0" smtClean="0"/>
              <a:t>Aider l’autre à se découvrir, à </a:t>
            </a:r>
            <a:r>
              <a:rPr lang="fr-FR" dirty="0" smtClean="0"/>
              <a:t>découvrir </a:t>
            </a:r>
            <a:r>
              <a:rPr lang="fr-FR" dirty="0" smtClean="0"/>
              <a:t>ses forces et ses capacités, à développer ses capacités personnelles et à entrer dans sa destinée. </a:t>
            </a:r>
          </a:p>
          <a:p>
            <a:r>
              <a:rPr lang="fr-FR" dirty="0"/>
              <a:t> </a:t>
            </a:r>
            <a:r>
              <a:rPr lang="fr-FR" dirty="0" smtClean="0"/>
              <a:t>Respect du caractère unique des personnes et de leurs capacités propres. </a:t>
            </a:r>
          </a:p>
          <a:p>
            <a:r>
              <a:rPr lang="fr-FR" dirty="0"/>
              <a:t> </a:t>
            </a:r>
            <a:r>
              <a:rPr lang="fr-FR" dirty="0" smtClean="0"/>
              <a:t>JEAN 10 : 10 </a:t>
            </a:r>
          </a:p>
          <a:p>
            <a:r>
              <a:rPr lang="fr-FR" dirty="0"/>
              <a:t> </a:t>
            </a:r>
            <a:r>
              <a:rPr lang="fr-FR" dirty="0" smtClean="0"/>
              <a:t>Genèse 5 : 22 </a:t>
            </a:r>
            <a:r>
              <a:rPr lang="mr-IN" dirty="0" smtClean="0"/>
              <a:t>–</a:t>
            </a:r>
            <a:r>
              <a:rPr lang="fr-FR" dirty="0" smtClean="0"/>
              <a:t> 23 </a:t>
            </a:r>
          </a:p>
          <a:p>
            <a:r>
              <a:rPr lang="fr-FR" dirty="0" smtClean="0"/>
              <a:t>Chercher à rendre les autres plus forts et non à les diminuer. </a:t>
            </a:r>
            <a:endParaRPr lang="fr-FR" dirty="0"/>
          </a:p>
        </p:txBody>
      </p:sp>
    </p:spTree>
    <p:extLst>
      <p:ext uri="{BB962C8B-B14F-4D97-AF65-F5344CB8AC3E}">
        <p14:creationId xmlns:p14="http://schemas.microsoft.com/office/powerpoint/2010/main" val="431294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SERVICE RECIPROQUE: servir et être servi</a:t>
            </a:r>
            <a:endParaRPr lang="fr-FR" dirty="0"/>
          </a:p>
        </p:txBody>
      </p:sp>
      <p:sp>
        <p:nvSpPr>
          <p:cNvPr id="3" name="Espace réservé du contenu 2"/>
          <p:cNvSpPr>
            <a:spLocks noGrp="1"/>
          </p:cNvSpPr>
          <p:nvPr>
            <p:ph idx="1"/>
          </p:nvPr>
        </p:nvSpPr>
        <p:spPr/>
        <p:txBody>
          <a:bodyPr/>
          <a:lstStyle/>
          <a:p>
            <a:r>
              <a:rPr lang="fr-FR" dirty="0" smtClean="0"/>
              <a:t>  Pouvoir exercé pour le bien des autres. </a:t>
            </a:r>
          </a:p>
          <a:p>
            <a:r>
              <a:rPr lang="fr-FR" dirty="0"/>
              <a:t> </a:t>
            </a:r>
            <a:r>
              <a:rPr lang="fr-FR" dirty="0" smtClean="0"/>
              <a:t>Pouvoir : servir les autres, relever ceux qui sont tombés, pardonner le coupable, responsabiliser les faibles et les rendre capables d’agir. </a:t>
            </a:r>
          </a:p>
          <a:p>
            <a:r>
              <a:rPr lang="fr-FR" dirty="0"/>
              <a:t> </a:t>
            </a:r>
            <a:r>
              <a:rPr lang="fr-FR" dirty="0" smtClean="0"/>
              <a:t>Mettre ses talents au service d’autrui.</a:t>
            </a:r>
          </a:p>
          <a:p>
            <a:r>
              <a:rPr lang="fr-FR" dirty="0"/>
              <a:t> </a:t>
            </a:r>
          </a:p>
        </p:txBody>
      </p:sp>
    </p:spTree>
    <p:extLst>
      <p:ext uri="{BB962C8B-B14F-4D97-AF65-F5344CB8AC3E}">
        <p14:creationId xmlns:p14="http://schemas.microsoft.com/office/powerpoint/2010/main" val="1147677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Intimité : connaître et être connu. </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 Connaissance des autres. </a:t>
            </a:r>
          </a:p>
          <a:p>
            <a:r>
              <a:rPr lang="fr-FR" dirty="0" smtClean="0"/>
              <a:t>Communiquer et s’exprimer pour se comprendre intimement les uns les autres. </a:t>
            </a:r>
          </a:p>
          <a:p>
            <a:r>
              <a:rPr lang="fr-FR" dirty="0" smtClean="0"/>
              <a:t>Communication. </a:t>
            </a:r>
          </a:p>
          <a:p>
            <a:r>
              <a:rPr lang="fr-FR" dirty="0" smtClean="0"/>
              <a:t>Ecoute. </a:t>
            </a:r>
          </a:p>
          <a:p>
            <a:r>
              <a:rPr lang="fr-FR" dirty="0" smtClean="0"/>
              <a:t>Ouverture, confiance, partage </a:t>
            </a:r>
          </a:p>
          <a:p>
            <a:r>
              <a:rPr lang="fr-FR" b="1" dirty="0" smtClean="0"/>
              <a:t>1 Jean 4 : 16 </a:t>
            </a:r>
            <a:r>
              <a:rPr lang="mr-IN" b="1" dirty="0" smtClean="0"/>
              <a:t>–</a:t>
            </a:r>
            <a:r>
              <a:rPr lang="fr-FR" b="1" dirty="0" smtClean="0"/>
              <a:t> 18 </a:t>
            </a:r>
          </a:p>
          <a:p>
            <a:r>
              <a:rPr lang="fr-FR" b="1" dirty="0"/>
              <a:t> </a:t>
            </a:r>
            <a:r>
              <a:rPr lang="fr-FR" b="1" dirty="0" smtClean="0"/>
              <a:t>Sollicitude, compréhension, COMMUNION </a:t>
            </a:r>
          </a:p>
          <a:p>
            <a:endParaRPr lang="fr-FR" b="1" dirty="0"/>
          </a:p>
        </p:txBody>
      </p:sp>
    </p:spTree>
    <p:extLst>
      <p:ext uri="{BB962C8B-B14F-4D97-AF65-F5344CB8AC3E}">
        <p14:creationId xmlns:p14="http://schemas.microsoft.com/office/powerpoint/2010/main" val="1398833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Comportements toxiques </a:t>
            </a:r>
            <a:endParaRPr lang="fr-FR" dirty="0"/>
          </a:p>
        </p:txBody>
      </p:sp>
      <p:sp>
        <p:nvSpPr>
          <p:cNvPr id="3" name="Espace réservé du contenu 2"/>
          <p:cNvSpPr>
            <a:spLocks noGrp="1"/>
          </p:cNvSpPr>
          <p:nvPr>
            <p:ph idx="1"/>
          </p:nvPr>
        </p:nvSpPr>
        <p:spPr/>
        <p:txBody>
          <a:bodyPr/>
          <a:lstStyle/>
          <a:p>
            <a:r>
              <a:rPr lang="fr-FR" dirty="0" smtClean="0"/>
              <a:t>Amour </a:t>
            </a:r>
            <a:r>
              <a:rPr lang="fr-FR" dirty="0" smtClean="0"/>
              <a:t>conditionnel</a:t>
            </a:r>
          </a:p>
          <a:p>
            <a:r>
              <a:rPr lang="fr-FR" dirty="0" smtClean="0"/>
              <a:t>Egocentrisme </a:t>
            </a:r>
          </a:p>
          <a:p>
            <a:r>
              <a:rPr lang="fr-FR" dirty="0" smtClean="0"/>
              <a:t>P</a:t>
            </a:r>
            <a:r>
              <a:rPr lang="fr-FR" dirty="0" smtClean="0"/>
              <a:t>erfectionnisme </a:t>
            </a:r>
            <a:endParaRPr lang="fr-FR" dirty="0" smtClean="0"/>
          </a:p>
          <a:p>
            <a:r>
              <a:rPr lang="fr-FR" dirty="0" smtClean="0"/>
              <a:t>Culpabilisation </a:t>
            </a:r>
          </a:p>
          <a:p>
            <a:r>
              <a:rPr lang="fr-FR" dirty="0" smtClean="0"/>
              <a:t>Tendances dominatrices : domination excessive </a:t>
            </a:r>
          </a:p>
          <a:p>
            <a:r>
              <a:rPr lang="fr-FR" dirty="0" smtClean="0"/>
              <a:t>Manque </a:t>
            </a:r>
            <a:r>
              <a:rPr lang="fr-FR" dirty="0" smtClean="0"/>
              <a:t>de fiabilité ou de crédibilité </a:t>
            </a:r>
          </a:p>
          <a:p>
            <a:r>
              <a:rPr lang="fr-FR" dirty="0" smtClean="0"/>
              <a:t>N</a:t>
            </a:r>
            <a:r>
              <a:rPr lang="fr-FR" dirty="0" smtClean="0"/>
              <a:t>égation </a:t>
            </a:r>
            <a:r>
              <a:rPr lang="fr-FR" dirty="0" smtClean="0"/>
              <a:t>des sentiments </a:t>
            </a:r>
          </a:p>
          <a:p>
            <a:r>
              <a:rPr lang="fr-FR" dirty="0" smtClean="0"/>
              <a:t>M</a:t>
            </a:r>
            <a:r>
              <a:rPr lang="fr-FR" dirty="0" smtClean="0"/>
              <a:t>anque </a:t>
            </a:r>
            <a:r>
              <a:rPr lang="fr-FR" dirty="0" smtClean="0"/>
              <a:t>de communication </a:t>
            </a:r>
          </a:p>
          <a:p>
            <a:r>
              <a:rPr lang="fr-FR" dirty="0" smtClean="0"/>
              <a:t>! </a:t>
            </a:r>
            <a:r>
              <a:rPr lang="fr-FR" dirty="0" smtClean="0"/>
              <a:t>Cercles vicieux et toxiques ! </a:t>
            </a:r>
            <a:endParaRPr lang="fr-FR" dirty="0"/>
          </a:p>
        </p:txBody>
      </p:sp>
    </p:spTree>
    <p:extLst>
      <p:ext uri="{BB962C8B-B14F-4D97-AF65-F5344CB8AC3E}">
        <p14:creationId xmlns:p14="http://schemas.microsoft.com/office/powerpoint/2010/main" val="1442189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484310" y="1674421"/>
            <a:ext cx="10018713" cy="4358244"/>
          </a:xfrm>
        </p:spPr>
        <p:txBody>
          <a:bodyPr>
            <a:normAutofit/>
          </a:bodyPr>
          <a:lstStyle/>
          <a:p>
            <a:r>
              <a:rPr lang="fr-FR" dirty="0" smtClean="0"/>
              <a:t> Attentes secrètes ou inexprimées (rien de clair…). </a:t>
            </a:r>
          </a:p>
          <a:p>
            <a:r>
              <a:rPr lang="fr-FR" dirty="0"/>
              <a:t> </a:t>
            </a:r>
            <a:r>
              <a:rPr lang="fr-FR" dirty="0" smtClean="0"/>
              <a:t>Besoins non-satisfaits. </a:t>
            </a:r>
          </a:p>
          <a:p>
            <a:r>
              <a:rPr lang="fr-FR" dirty="0"/>
              <a:t> </a:t>
            </a:r>
            <a:r>
              <a:rPr lang="fr-FR" dirty="0" smtClean="0"/>
              <a:t>Absence de confiance. </a:t>
            </a:r>
          </a:p>
          <a:p>
            <a:r>
              <a:rPr lang="fr-FR" dirty="0"/>
              <a:t> </a:t>
            </a:r>
            <a:r>
              <a:rPr lang="fr-FR" dirty="0" smtClean="0"/>
              <a:t>Devoir de perfection extrême. </a:t>
            </a:r>
          </a:p>
          <a:p>
            <a:r>
              <a:rPr lang="fr-FR" dirty="0"/>
              <a:t> </a:t>
            </a:r>
            <a:r>
              <a:rPr lang="fr-FR" dirty="0" smtClean="0"/>
              <a:t>Manipulation, contrôle, blâme, culpabilisation, accusation. </a:t>
            </a:r>
          </a:p>
          <a:p>
            <a:r>
              <a:rPr lang="fr-FR" dirty="0"/>
              <a:t> </a:t>
            </a:r>
            <a:r>
              <a:rPr lang="fr-FR" dirty="0" smtClean="0"/>
              <a:t>Climat familial variable et cycliquement désorganisé. Etat de survie, éclatement interne. </a:t>
            </a:r>
          </a:p>
          <a:p>
            <a:r>
              <a:rPr lang="fr-FR" dirty="0"/>
              <a:t> </a:t>
            </a:r>
            <a:r>
              <a:rPr lang="fr-FR" dirty="0" smtClean="0"/>
              <a:t>Communication fermée : ne pas parler des problèmes..</a:t>
            </a:r>
          </a:p>
          <a:p>
            <a:r>
              <a:rPr lang="fr-FR" dirty="0"/>
              <a:t> </a:t>
            </a:r>
            <a:r>
              <a:rPr lang="fr-FR" dirty="0" smtClean="0"/>
              <a:t>Culture du mensonge. </a:t>
            </a:r>
          </a:p>
          <a:p>
            <a:r>
              <a:rPr lang="fr-FR" dirty="0"/>
              <a:t> </a:t>
            </a:r>
            <a:r>
              <a:rPr lang="fr-FR" dirty="0" smtClean="0"/>
              <a:t>Interdit, absence à la différence. </a:t>
            </a:r>
            <a:endParaRPr lang="fr-FR" dirty="0"/>
          </a:p>
        </p:txBody>
      </p:sp>
      <p:sp>
        <p:nvSpPr>
          <p:cNvPr id="3" name="Titre 2"/>
          <p:cNvSpPr>
            <a:spLocks noGrp="1"/>
          </p:cNvSpPr>
          <p:nvPr>
            <p:ph type="title"/>
          </p:nvPr>
        </p:nvSpPr>
        <p:spPr>
          <a:xfrm>
            <a:off x="1484311" y="685800"/>
            <a:ext cx="10018713" cy="988621"/>
          </a:xfrm>
        </p:spPr>
        <p:txBody>
          <a:bodyPr/>
          <a:lstStyle/>
          <a:p>
            <a:r>
              <a:rPr lang="fr-FR" u="sng" dirty="0" smtClean="0"/>
              <a:t>Familles dysfonctionnelles. </a:t>
            </a:r>
            <a:endParaRPr lang="fr-FR" u="sng" dirty="0"/>
          </a:p>
        </p:txBody>
      </p:sp>
    </p:spTree>
    <p:extLst>
      <p:ext uri="{BB962C8B-B14F-4D97-AF65-F5344CB8AC3E}">
        <p14:creationId xmlns:p14="http://schemas.microsoft.com/office/powerpoint/2010/main" val="9375760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 Unité de vie intime et ouverte sur le monde. </a:t>
            </a:r>
          </a:p>
          <a:p>
            <a:r>
              <a:rPr lang="fr-FR" dirty="0"/>
              <a:t> </a:t>
            </a:r>
            <a:r>
              <a:rPr lang="fr-FR" dirty="0" smtClean="0"/>
              <a:t>Recherche d’une vie harmonieuse, vécu dans la confiance. </a:t>
            </a:r>
          </a:p>
          <a:p>
            <a:r>
              <a:rPr lang="fr-FR" dirty="0"/>
              <a:t> </a:t>
            </a:r>
            <a:r>
              <a:rPr lang="fr-FR" dirty="0" smtClean="0"/>
              <a:t>Chaque membre a son rôle et sa fonction tout en étant relié aux autres. </a:t>
            </a:r>
          </a:p>
          <a:p>
            <a:r>
              <a:rPr lang="fr-FR" dirty="0"/>
              <a:t> </a:t>
            </a:r>
            <a:r>
              <a:rPr lang="fr-FR" dirty="0" smtClean="0"/>
              <a:t>Le mari et la femme sont les éléments fondateurs de la dynamique familiale. </a:t>
            </a:r>
          </a:p>
        </p:txBody>
      </p:sp>
      <p:sp>
        <p:nvSpPr>
          <p:cNvPr id="3" name="Titre 2"/>
          <p:cNvSpPr>
            <a:spLocks noGrp="1"/>
          </p:cNvSpPr>
          <p:nvPr>
            <p:ph type="title"/>
          </p:nvPr>
        </p:nvSpPr>
        <p:spPr/>
        <p:txBody>
          <a:bodyPr>
            <a:normAutofit/>
          </a:bodyPr>
          <a:lstStyle/>
          <a:p>
            <a:r>
              <a:rPr lang="fr-FR" dirty="0" smtClean="0"/>
              <a:t>Familles Saines, Fonctionnelles. </a:t>
            </a:r>
            <a:endParaRPr lang="fr-FR" dirty="0"/>
          </a:p>
        </p:txBody>
      </p:sp>
    </p:spTree>
    <p:extLst>
      <p:ext uri="{BB962C8B-B14F-4D97-AF65-F5344CB8AC3E}">
        <p14:creationId xmlns:p14="http://schemas.microsoft.com/office/powerpoint/2010/main" val="306424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502920" indent="-457200">
              <a:buAutoNum type="arabicPeriod"/>
            </a:pPr>
            <a:r>
              <a:rPr lang="fr-FR" b="1" dirty="0"/>
              <a:t>Climat émotionnel positif </a:t>
            </a:r>
            <a:r>
              <a:rPr lang="fr-FR" dirty="0"/>
              <a:t>: amour et confiance. </a:t>
            </a:r>
          </a:p>
          <a:p>
            <a:pPr marL="502920" indent="-457200">
              <a:buAutoNum type="arabicPeriod"/>
            </a:pPr>
            <a:r>
              <a:rPr lang="fr-FR" b="1" dirty="0" smtClean="0"/>
              <a:t>Connexions</a:t>
            </a:r>
            <a:r>
              <a:rPr lang="fr-FR" dirty="0" smtClean="0"/>
              <a:t> </a:t>
            </a:r>
            <a:r>
              <a:rPr lang="fr-FR" dirty="0"/>
              <a:t>entre les générations. </a:t>
            </a:r>
          </a:p>
          <a:p>
            <a:pPr marL="502920" indent="-457200">
              <a:buAutoNum type="arabicPeriod"/>
            </a:pPr>
            <a:r>
              <a:rPr lang="fr-FR" dirty="0" smtClean="0"/>
              <a:t>Parents </a:t>
            </a:r>
            <a:r>
              <a:rPr lang="fr-FR" dirty="0"/>
              <a:t>responsables et attentifs. Prendre en charge les besoins. </a:t>
            </a:r>
          </a:p>
          <a:p>
            <a:pPr marL="502920" indent="-457200">
              <a:buAutoNum type="arabicPeriod"/>
            </a:pPr>
            <a:r>
              <a:rPr lang="fr-FR" dirty="0" smtClean="0"/>
              <a:t>Chaque </a:t>
            </a:r>
            <a:r>
              <a:rPr lang="fr-FR" dirty="0"/>
              <a:t>personne et aimée et respectée pour qui il est, dans son individualité propre. </a:t>
            </a:r>
          </a:p>
          <a:p>
            <a:pPr marL="388620" indent="-342900">
              <a:buFont typeface="+mj-lt"/>
              <a:buAutoNum type="arabicPeriod"/>
            </a:pPr>
            <a:r>
              <a:rPr lang="fr-FR" dirty="0" smtClean="0"/>
              <a:t>Règles </a:t>
            </a:r>
            <a:r>
              <a:rPr lang="fr-FR" dirty="0" smtClean="0"/>
              <a:t>et limites claires et saines. ( 1 Rois 1 : 5 – 7). </a:t>
            </a:r>
          </a:p>
          <a:p>
            <a:pPr marL="388620" indent="-342900">
              <a:buFont typeface="+mj-lt"/>
              <a:buAutoNum type="arabicPeriod"/>
            </a:pPr>
            <a:r>
              <a:rPr lang="fr-FR" dirty="0" smtClean="0"/>
              <a:t>Communication </a:t>
            </a:r>
            <a:r>
              <a:rPr lang="fr-FR" dirty="0" smtClean="0"/>
              <a:t>directe. </a:t>
            </a:r>
          </a:p>
          <a:p>
            <a:pPr marL="388620" indent="-342900">
              <a:buFont typeface="+mj-lt"/>
              <a:buAutoNum type="arabicPeriod"/>
            </a:pPr>
            <a:r>
              <a:rPr lang="fr-FR" dirty="0" smtClean="0"/>
              <a:t>Expression </a:t>
            </a:r>
            <a:r>
              <a:rPr lang="fr-FR" dirty="0" smtClean="0"/>
              <a:t>et affirmation de soi possible. </a:t>
            </a:r>
          </a:p>
          <a:p>
            <a:pPr marL="45720" indent="0">
              <a:buNone/>
            </a:pPr>
            <a:endParaRPr lang="fr-FR" dirty="0"/>
          </a:p>
        </p:txBody>
      </p:sp>
      <p:sp>
        <p:nvSpPr>
          <p:cNvPr id="3" name="Titre 2"/>
          <p:cNvSpPr>
            <a:spLocks noGrp="1"/>
          </p:cNvSpPr>
          <p:nvPr>
            <p:ph type="title"/>
          </p:nvPr>
        </p:nvSpPr>
        <p:spPr/>
        <p:txBody>
          <a:bodyPr/>
          <a:lstStyle/>
          <a:p>
            <a:r>
              <a:rPr lang="fr-FR" u="sng" dirty="0" smtClean="0"/>
              <a:t>Caractéristiques d’une famille en bonne santé. </a:t>
            </a:r>
            <a:endParaRPr lang="fr-FR" u="sng" dirty="0"/>
          </a:p>
        </p:txBody>
      </p:sp>
    </p:spTree>
    <p:extLst>
      <p:ext uri="{BB962C8B-B14F-4D97-AF65-F5344CB8AC3E}">
        <p14:creationId xmlns:p14="http://schemas.microsoft.com/office/powerpoint/2010/main" val="413441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484310" y="1911927"/>
            <a:ext cx="10018713" cy="3879273"/>
          </a:xfrm>
        </p:spPr>
        <p:txBody>
          <a:bodyPr>
            <a:normAutofit fontScale="77500" lnSpcReduction="20000"/>
          </a:bodyPr>
          <a:lstStyle/>
          <a:p>
            <a:r>
              <a:rPr lang="fr-FR" dirty="0" smtClean="0"/>
              <a:t> </a:t>
            </a:r>
            <a:r>
              <a:rPr lang="fr-FR" sz="2800" dirty="0" smtClean="0"/>
              <a:t>Père/mère ; Mère-fils/fille ; père-fille/fils ; frère-sœur ; mari-femme. </a:t>
            </a:r>
          </a:p>
          <a:p>
            <a:r>
              <a:rPr lang="fr-FR" sz="2800" dirty="0"/>
              <a:t> </a:t>
            </a:r>
            <a:r>
              <a:rPr lang="fr-FR" sz="2800" dirty="0" smtClean="0"/>
              <a:t>Chacun sait qui détient responsabilité et autorité. </a:t>
            </a:r>
          </a:p>
          <a:p>
            <a:r>
              <a:rPr lang="fr-FR" sz="2800" dirty="0"/>
              <a:t> </a:t>
            </a:r>
            <a:r>
              <a:rPr lang="fr-FR" sz="2800" dirty="0" smtClean="0"/>
              <a:t>Pas d’ingérence malsaine entre les différents sous-systèmes. </a:t>
            </a:r>
          </a:p>
          <a:p>
            <a:endParaRPr lang="fr-FR" sz="2800" dirty="0"/>
          </a:p>
          <a:p>
            <a:pPr marL="45720" indent="0">
              <a:buNone/>
            </a:pPr>
            <a:r>
              <a:rPr lang="fr-FR" sz="2800" dirty="0" smtClean="0"/>
              <a:t>!! Le parent du même sexe joue un rôle fondamental dans la construction de l’identité de genre de l’enfant. L’enfant prend pour modèle le parent auquel il est identique. </a:t>
            </a:r>
          </a:p>
          <a:p>
            <a:pPr marL="45720" indent="0">
              <a:buNone/>
            </a:pPr>
            <a:r>
              <a:rPr lang="fr-FR" sz="2800" dirty="0" smtClean="0"/>
              <a:t>! Le parent du sexe opposé sert à la différenciation sexuelle et conduit dans le l’</a:t>
            </a:r>
            <a:r>
              <a:rPr lang="fr-FR" sz="2800" dirty="0"/>
              <a:t>é</a:t>
            </a:r>
            <a:r>
              <a:rPr lang="fr-FR" sz="2800" dirty="0" smtClean="0"/>
              <a:t>ducation relationnelle au sexe opposé. </a:t>
            </a:r>
          </a:p>
          <a:p>
            <a:pPr marL="45720" indent="0">
              <a:buNone/>
            </a:pPr>
            <a:r>
              <a:rPr lang="fr-FR" sz="2800" dirty="0" smtClean="0"/>
              <a:t>Hommes/femmes épanouis dans leur identité sexuelle (! Théorie du genre). </a:t>
            </a:r>
            <a:endParaRPr lang="fr-FR" sz="2800" dirty="0"/>
          </a:p>
        </p:txBody>
      </p:sp>
      <p:sp>
        <p:nvSpPr>
          <p:cNvPr id="3" name="Titre 2"/>
          <p:cNvSpPr>
            <a:spLocks noGrp="1"/>
          </p:cNvSpPr>
          <p:nvPr>
            <p:ph type="title"/>
          </p:nvPr>
        </p:nvSpPr>
        <p:spPr>
          <a:xfrm>
            <a:off x="1484311" y="685801"/>
            <a:ext cx="10018713" cy="893618"/>
          </a:xfrm>
        </p:spPr>
        <p:txBody>
          <a:bodyPr/>
          <a:lstStyle/>
          <a:p>
            <a:r>
              <a:rPr lang="fr-FR" u="sng" dirty="0" smtClean="0"/>
              <a:t>Autres caractéristiques. </a:t>
            </a:r>
            <a:endParaRPr lang="fr-FR" u="sng" dirty="0"/>
          </a:p>
        </p:txBody>
      </p:sp>
    </p:spTree>
    <p:extLst>
      <p:ext uri="{BB962C8B-B14F-4D97-AF65-F5344CB8AC3E}">
        <p14:creationId xmlns:p14="http://schemas.microsoft.com/office/powerpoint/2010/main" val="1601692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 Adoration ( Ephésiens 1 : 6 – 14) </a:t>
            </a:r>
          </a:p>
          <a:p>
            <a:r>
              <a:rPr lang="fr-FR" dirty="0"/>
              <a:t> </a:t>
            </a:r>
            <a:r>
              <a:rPr lang="fr-FR" dirty="0" smtClean="0"/>
              <a:t>Relation ( Jean 17 : 11 ; Matthieu 7 : 14 – 27) </a:t>
            </a:r>
          </a:p>
          <a:p>
            <a:r>
              <a:rPr lang="fr-FR" dirty="0"/>
              <a:t> </a:t>
            </a:r>
            <a:r>
              <a:rPr lang="fr-FR" dirty="0" smtClean="0"/>
              <a:t>Transformation ( Galates 4 : 19) </a:t>
            </a:r>
          </a:p>
          <a:p>
            <a:r>
              <a:rPr lang="fr-FR" dirty="0"/>
              <a:t> </a:t>
            </a:r>
            <a:r>
              <a:rPr lang="fr-FR" dirty="0" smtClean="0"/>
              <a:t>Autorité, discipline, correction, ordre ( Hébreux 12 : 7 ; Jean 1 : 14 – 17) </a:t>
            </a:r>
          </a:p>
          <a:p>
            <a:r>
              <a:rPr lang="fr-FR" dirty="0"/>
              <a:t> </a:t>
            </a:r>
            <a:r>
              <a:rPr lang="fr-FR" dirty="0" smtClean="0"/>
              <a:t>Bénédiction (Être une source de bénédiction) : </a:t>
            </a:r>
          </a:p>
          <a:p>
            <a:pPr marL="45720" indent="0" algn="ctr">
              <a:buNone/>
            </a:pPr>
            <a:r>
              <a:rPr lang="fr-FR" dirty="0" smtClean="0"/>
              <a:t>Genèse 12 : 2 – 3 </a:t>
            </a:r>
          </a:p>
          <a:p>
            <a:pPr marL="45720" indent="0" algn="ctr">
              <a:buNone/>
            </a:pPr>
            <a:r>
              <a:rPr lang="fr-FR" dirty="0" smtClean="0"/>
              <a:t>Témoignage ; évangélisation ; briller avec Christ. </a:t>
            </a:r>
          </a:p>
          <a:p>
            <a:pPr marL="45720" indent="0" algn="ctr">
              <a:buNone/>
            </a:pPr>
            <a:endParaRPr lang="fr-FR" dirty="0"/>
          </a:p>
        </p:txBody>
      </p:sp>
      <p:sp>
        <p:nvSpPr>
          <p:cNvPr id="3" name="Titre 2"/>
          <p:cNvSpPr>
            <a:spLocks noGrp="1"/>
          </p:cNvSpPr>
          <p:nvPr>
            <p:ph type="title"/>
          </p:nvPr>
        </p:nvSpPr>
        <p:spPr/>
        <p:txBody>
          <a:bodyPr/>
          <a:lstStyle/>
          <a:p>
            <a:r>
              <a:rPr lang="fr-FR" u="sng" dirty="0" smtClean="0"/>
              <a:t>LA FAMILLE CHRISTOCENTRIQUE. </a:t>
            </a:r>
            <a:endParaRPr lang="fr-FR" u="sng" dirty="0"/>
          </a:p>
        </p:txBody>
      </p:sp>
    </p:spTree>
    <p:extLst>
      <p:ext uri="{BB962C8B-B14F-4D97-AF65-F5344CB8AC3E}">
        <p14:creationId xmlns:p14="http://schemas.microsoft.com/office/powerpoint/2010/main" val="1752986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u="sng" dirty="0" smtClean="0"/>
              <a:t>Récapitulatif des enseignements.</a:t>
            </a:r>
            <a:r>
              <a:rPr lang="fr-FR" dirty="0" smtClean="0"/>
              <a:t> </a:t>
            </a:r>
            <a:endParaRPr lang="fr-FR" dirty="0"/>
          </a:p>
        </p:txBody>
      </p:sp>
      <p:sp>
        <p:nvSpPr>
          <p:cNvPr id="3" name="Espace réservé du contenu 2"/>
          <p:cNvSpPr>
            <a:spLocks noGrp="1"/>
          </p:cNvSpPr>
          <p:nvPr>
            <p:ph idx="1"/>
          </p:nvPr>
        </p:nvSpPr>
        <p:spPr/>
        <p:txBody>
          <a:bodyPr/>
          <a:lstStyle/>
          <a:p>
            <a:r>
              <a:rPr lang="fr-FR" dirty="0" smtClean="0"/>
              <a:t> Première séance : « Le mariage et le célibat comme signes du Royaume de Dieu »  (27/05/17) </a:t>
            </a:r>
          </a:p>
          <a:p>
            <a:r>
              <a:rPr lang="fr-FR" dirty="0"/>
              <a:t> </a:t>
            </a:r>
            <a:r>
              <a:rPr lang="fr-FR" dirty="0" smtClean="0"/>
              <a:t>Deuxième séance : « La communication dans la famille » ( 19/06/17) </a:t>
            </a:r>
          </a:p>
          <a:p>
            <a:r>
              <a:rPr lang="fr-FR" dirty="0" smtClean="0"/>
              <a:t>Troisième séance : «  Principes bibliques pour l’éducation » ( 6/10/17)  </a:t>
            </a:r>
          </a:p>
          <a:p>
            <a:r>
              <a:rPr lang="fr-FR" dirty="0" smtClean="0"/>
              <a:t>Quatrième séance : «  Etapes du développement des enfants et gestion de la parentalité » (3/11/17) </a:t>
            </a:r>
          </a:p>
          <a:p>
            <a:r>
              <a:rPr lang="fr-FR" dirty="0"/>
              <a:t> </a:t>
            </a:r>
            <a:r>
              <a:rPr lang="fr-FR" dirty="0" smtClean="0"/>
              <a:t>Aujourd’hui : Modèle </a:t>
            </a:r>
            <a:r>
              <a:rPr lang="fr-FR" dirty="0" smtClean="0"/>
              <a:t>biblique pour les relations conjugales et familiales. </a:t>
            </a:r>
            <a:r>
              <a:rPr lang="fr-FR" dirty="0" smtClean="0"/>
              <a:t>(10/12/17) </a:t>
            </a:r>
            <a:endParaRPr lang="fr-FR" dirty="0"/>
          </a:p>
        </p:txBody>
      </p:sp>
    </p:spTree>
    <p:extLst>
      <p:ext uri="{BB962C8B-B14F-4D97-AF65-F5344CB8AC3E}">
        <p14:creationId xmlns:p14="http://schemas.microsoft.com/office/powerpoint/2010/main" val="1157347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1192" y="2141620"/>
            <a:ext cx="11029615" cy="3717179"/>
          </a:xfrm>
        </p:spPr>
        <p:txBody>
          <a:bodyPr>
            <a:normAutofit fontScale="92500" lnSpcReduction="10000"/>
          </a:bodyPr>
          <a:lstStyle/>
          <a:p>
            <a:pPr algn="ctr"/>
            <a:r>
              <a:rPr lang="fr-FR" dirty="0" smtClean="0"/>
              <a:t> Destruction de la famille </a:t>
            </a:r>
            <a:r>
              <a:rPr lang="fr-FR" dirty="0" smtClean="0"/>
              <a:t>. </a:t>
            </a:r>
            <a:r>
              <a:rPr lang="fr-FR" dirty="0" smtClean="0"/>
              <a:t>Pourquoi ? Comment ? </a:t>
            </a:r>
          </a:p>
          <a:p>
            <a:pPr marL="45720" indent="0" algn="ctr">
              <a:buNone/>
            </a:pPr>
            <a:r>
              <a:rPr lang="fr-FR" dirty="0" smtClean="0"/>
              <a:t> </a:t>
            </a:r>
          </a:p>
          <a:p>
            <a:pPr marL="45720" indent="0" algn="ctr">
              <a:buNone/>
            </a:pPr>
            <a:r>
              <a:rPr lang="fr-FR" dirty="0" smtClean="0"/>
              <a:t>La famille terrestre a ses racines dans la famille sainte au Ciel formée par le Père, le Fils et le Saint-Esprit. Elle reflète la communion intime qu’il y a dans la personne divine. </a:t>
            </a:r>
          </a:p>
          <a:p>
            <a:pPr algn="ctr"/>
            <a:endParaRPr lang="fr-FR" dirty="0" smtClean="0"/>
          </a:p>
          <a:p>
            <a:pPr algn="ctr"/>
            <a:r>
              <a:rPr lang="fr-FR" dirty="0" smtClean="0"/>
              <a:t>«  Reconstruire des familles conformées à l’Evangile et dynamisées par la vie du Père ». </a:t>
            </a:r>
          </a:p>
          <a:p>
            <a:pPr algn="ctr"/>
            <a:endParaRPr lang="fr-FR" dirty="0" smtClean="0"/>
          </a:p>
          <a:p>
            <a:pPr marL="45720" indent="0" algn="ctr">
              <a:buNone/>
            </a:pPr>
            <a:r>
              <a:rPr lang="fr-FR" b="1" dirty="0" smtClean="0"/>
              <a:t>«</a:t>
            </a:r>
            <a:r>
              <a:rPr lang="fr-FR" b="1" i="1" dirty="0" smtClean="0"/>
              <a:t> 3.14 </a:t>
            </a:r>
            <a:r>
              <a:rPr lang="fr-FR" i="1" dirty="0" smtClean="0"/>
              <a:t>A </a:t>
            </a:r>
            <a:r>
              <a:rPr lang="fr-FR" i="1" dirty="0"/>
              <a:t>cause de cela, je fléchis les genoux devant le Père,</a:t>
            </a:r>
          </a:p>
          <a:p>
            <a:pPr marL="45720" indent="0" algn="ctr">
              <a:buNone/>
            </a:pPr>
            <a:r>
              <a:rPr lang="fr-FR" b="1" i="1" dirty="0" smtClean="0"/>
              <a:t>3.15 </a:t>
            </a:r>
            <a:r>
              <a:rPr lang="fr-FR" i="1" dirty="0" smtClean="0"/>
              <a:t>duquel </a:t>
            </a:r>
            <a:r>
              <a:rPr lang="fr-FR" i="1" dirty="0"/>
              <a:t>tire son nom toute famille dans les cieux et sur la terre</a:t>
            </a:r>
            <a:r>
              <a:rPr lang="fr-FR" i="1" dirty="0" smtClean="0"/>
              <a:t>, » </a:t>
            </a:r>
          </a:p>
          <a:p>
            <a:pPr marL="45720" indent="0" algn="ctr">
              <a:buNone/>
            </a:pPr>
            <a:r>
              <a:rPr lang="fr-FR" dirty="0" smtClean="0"/>
              <a:t>Ephésiens 3 : 14 – 15. </a:t>
            </a:r>
            <a:endParaRPr lang="fr-FR" dirty="0"/>
          </a:p>
          <a:p>
            <a:pPr algn="ctr"/>
            <a:endParaRPr lang="fr-FR" dirty="0" smtClean="0"/>
          </a:p>
          <a:p>
            <a:pPr algn="ctr"/>
            <a:endParaRPr lang="fr-FR" dirty="0"/>
          </a:p>
        </p:txBody>
      </p:sp>
      <p:sp>
        <p:nvSpPr>
          <p:cNvPr id="3" name="Titre 2"/>
          <p:cNvSpPr>
            <a:spLocks noGrp="1"/>
          </p:cNvSpPr>
          <p:nvPr>
            <p:ph type="title"/>
          </p:nvPr>
        </p:nvSpPr>
        <p:spPr/>
        <p:txBody>
          <a:bodyPr>
            <a:normAutofit/>
          </a:bodyPr>
          <a:lstStyle/>
          <a:p>
            <a:r>
              <a:rPr lang="fr-FR" u="sng" dirty="0" smtClean="0"/>
              <a:t>Défi pour l’eglise de Jésus-Christ.</a:t>
            </a:r>
            <a:r>
              <a:rPr lang="fr-FR" dirty="0" smtClean="0"/>
              <a:t> </a:t>
            </a:r>
            <a:endParaRPr lang="fr-FR" dirty="0"/>
          </a:p>
        </p:txBody>
      </p:sp>
    </p:spTree>
    <p:extLst>
      <p:ext uri="{BB962C8B-B14F-4D97-AF65-F5344CB8AC3E}">
        <p14:creationId xmlns:p14="http://schemas.microsoft.com/office/powerpoint/2010/main" val="1247118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La famille est la base de la société (de la nation) et de l’église. Elle est le fondement de l’édifice social entier. </a:t>
            </a:r>
          </a:p>
          <a:p>
            <a:pPr marL="45720" indent="0">
              <a:buNone/>
            </a:pPr>
            <a:r>
              <a:rPr lang="fr-FR" dirty="0"/>
              <a:t> </a:t>
            </a:r>
            <a:r>
              <a:rPr lang="fr-FR" dirty="0" smtClean="0"/>
              <a:t>   Elle est l’origine et le fondement de la société humaine. </a:t>
            </a:r>
          </a:p>
          <a:p>
            <a:r>
              <a:rPr lang="fr-FR" dirty="0"/>
              <a:t> </a:t>
            </a:r>
            <a:r>
              <a:rPr lang="fr-FR" dirty="0" smtClean="0"/>
              <a:t>La source de la famille est la communauté conjugale (le couple, homme et femme). </a:t>
            </a:r>
            <a:endParaRPr lang="fr-FR" dirty="0" smtClean="0"/>
          </a:p>
          <a:p>
            <a:r>
              <a:rPr lang="fr-FR" dirty="0"/>
              <a:t>Modèle de la famille : ALLIANCE entre </a:t>
            </a:r>
            <a:r>
              <a:rPr lang="fr-FR" dirty="0" err="1"/>
              <a:t>D.ieu</a:t>
            </a:r>
            <a:r>
              <a:rPr lang="fr-FR" dirty="0"/>
              <a:t> et les hommes. </a:t>
            </a:r>
          </a:p>
          <a:p>
            <a:r>
              <a:rPr lang="fr-FR" dirty="0"/>
              <a:t>Alliance : interdépendance et interaction coopérative entre les humains.</a:t>
            </a:r>
            <a:endParaRPr lang="fr-FR" dirty="0"/>
          </a:p>
        </p:txBody>
      </p:sp>
      <p:sp>
        <p:nvSpPr>
          <p:cNvPr id="3" name="Titre 2"/>
          <p:cNvSpPr>
            <a:spLocks noGrp="1"/>
          </p:cNvSpPr>
          <p:nvPr>
            <p:ph type="title"/>
          </p:nvPr>
        </p:nvSpPr>
        <p:spPr>
          <a:xfrm>
            <a:off x="581192" y="726219"/>
            <a:ext cx="11029616" cy="1013800"/>
          </a:xfrm>
        </p:spPr>
        <p:txBody>
          <a:bodyPr/>
          <a:lstStyle/>
          <a:p>
            <a:r>
              <a:rPr lang="fr-FR" u="sng" dirty="0" smtClean="0"/>
              <a:t>L’importance de la famille. </a:t>
            </a:r>
            <a:endParaRPr lang="fr-FR" u="sng" dirty="0"/>
          </a:p>
        </p:txBody>
      </p:sp>
    </p:spTree>
    <p:extLst>
      <p:ext uri="{BB962C8B-B14F-4D97-AF65-F5344CB8AC3E}">
        <p14:creationId xmlns:p14="http://schemas.microsoft.com/office/powerpoint/2010/main" val="366835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45720" indent="0" algn="ctr">
              <a:buNone/>
            </a:pPr>
            <a:r>
              <a:rPr lang="fr-FR" u="sng" dirty="0" smtClean="0"/>
              <a:t>Famille = </a:t>
            </a:r>
          </a:p>
          <a:p>
            <a:r>
              <a:rPr lang="fr-FR" dirty="0" smtClean="0"/>
              <a:t> Un tout, entier, complet mais différent de la somme des parties. </a:t>
            </a:r>
          </a:p>
          <a:p>
            <a:r>
              <a:rPr lang="fr-FR" dirty="0"/>
              <a:t> </a:t>
            </a:r>
            <a:r>
              <a:rPr lang="fr-FR" dirty="0" smtClean="0"/>
              <a:t>Interdépendance permanente et circulaire. </a:t>
            </a:r>
          </a:p>
          <a:p>
            <a:r>
              <a:rPr lang="fr-FR" dirty="0"/>
              <a:t> </a:t>
            </a:r>
            <a:r>
              <a:rPr lang="fr-FR" dirty="0" smtClean="0"/>
              <a:t>Organisation, règles, limites. </a:t>
            </a:r>
          </a:p>
          <a:p>
            <a:r>
              <a:rPr lang="fr-FR" dirty="0"/>
              <a:t> </a:t>
            </a:r>
            <a:r>
              <a:rPr lang="fr-FR" dirty="0" smtClean="0"/>
              <a:t>Homéostasie, équilibre, stabilité dynamique. </a:t>
            </a:r>
          </a:p>
          <a:p>
            <a:r>
              <a:rPr lang="fr-FR" dirty="0"/>
              <a:t> </a:t>
            </a:r>
            <a:r>
              <a:rPr lang="fr-FR" dirty="0" smtClean="0"/>
              <a:t>Système ouvert ; Flexible ; Evolution ; Ouverture au changement. </a:t>
            </a:r>
          </a:p>
          <a:p>
            <a:r>
              <a:rPr lang="fr-FR" dirty="0"/>
              <a:t> </a:t>
            </a:r>
            <a:r>
              <a:rPr lang="fr-FR" dirty="0" smtClean="0"/>
              <a:t>Plusieurs types de famille, plusieurs systèmes de fonctionnement. </a:t>
            </a:r>
          </a:p>
          <a:p>
            <a:r>
              <a:rPr lang="fr-FR" dirty="0"/>
              <a:t> </a:t>
            </a:r>
            <a:r>
              <a:rPr lang="fr-FR" dirty="0" smtClean="0"/>
              <a:t>Monoparentales, solobataires, ….</a:t>
            </a:r>
          </a:p>
        </p:txBody>
      </p:sp>
      <p:sp>
        <p:nvSpPr>
          <p:cNvPr id="3" name="Titre 2"/>
          <p:cNvSpPr>
            <a:spLocks noGrp="1"/>
          </p:cNvSpPr>
          <p:nvPr>
            <p:ph type="title"/>
          </p:nvPr>
        </p:nvSpPr>
        <p:spPr/>
        <p:txBody>
          <a:bodyPr/>
          <a:lstStyle/>
          <a:p>
            <a:r>
              <a:rPr lang="fr-FR" u="sng" dirty="0" smtClean="0"/>
              <a:t>Qu’est qu’une Famille ? </a:t>
            </a:r>
            <a:endParaRPr lang="fr-FR" u="sng" dirty="0"/>
          </a:p>
        </p:txBody>
      </p:sp>
    </p:spTree>
    <p:extLst>
      <p:ext uri="{BB962C8B-B14F-4D97-AF65-F5344CB8AC3E}">
        <p14:creationId xmlns:p14="http://schemas.microsoft.com/office/powerpoint/2010/main" val="2118752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t>
            </a:r>
            <a:r>
              <a:rPr lang="fr-FR" dirty="0" smtClean="0"/>
              <a:t>Exemple </a:t>
            </a:r>
            <a:r>
              <a:rPr lang="fr-FR" dirty="0" smtClean="0"/>
              <a:t>de </a:t>
            </a:r>
            <a:r>
              <a:rPr lang="fr-FR" dirty="0" smtClean="0"/>
              <a:t>Dieu comme base d’Action. </a:t>
            </a:r>
            <a:endParaRPr lang="fr-FR" dirty="0"/>
          </a:p>
        </p:txBody>
      </p:sp>
      <p:sp>
        <p:nvSpPr>
          <p:cNvPr id="3" name="Espace réservé du contenu 2"/>
          <p:cNvSpPr>
            <a:spLocks noGrp="1"/>
          </p:cNvSpPr>
          <p:nvPr>
            <p:ph idx="1"/>
          </p:nvPr>
        </p:nvSpPr>
        <p:spPr/>
        <p:txBody>
          <a:bodyPr/>
          <a:lstStyle/>
          <a:p>
            <a:r>
              <a:rPr lang="fr-FR" dirty="0" smtClean="0"/>
              <a:t>Il </a:t>
            </a:r>
            <a:r>
              <a:rPr lang="fr-FR" dirty="0" smtClean="0"/>
              <a:t>se soucie des hommes </a:t>
            </a:r>
          </a:p>
          <a:p>
            <a:r>
              <a:rPr lang="fr-FR" dirty="0" smtClean="0"/>
              <a:t>Il répond à leurs besoins </a:t>
            </a:r>
          </a:p>
          <a:p>
            <a:r>
              <a:rPr lang="fr-FR" dirty="0" smtClean="0"/>
              <a:t>Il </a:t>
            </a:r>
            <a:r>
              <a:rPr lang="fr-FR" dirty="0" smtClean="0"/>
              <a:t>répand sur nous les dons les plus précieux </a:t>
            </a:r>
          </a:p>
          <a:p>
            <a:r>
              <a:rPr lang="fr-FR" dirty="0" smtClean="0"/>
              <a:t>Il </a:t>
            </a:r>
            <a:r>
              <a:rPr lang="fr-FR" dirty="0" smtClean="0"/>
              <a:t>nous respecte, nous apprécie et nous aime </a:t>
            </a:r>
          </a:p>
          <a:p>
            <a:r>
              <a:rPr lang="fr-FR" dirty="0" smtClean="0"/>
              <a:t>Il </a:t>
            </a:r>
            <a:r>
              <a:rPr lang="fr-FR" dirty="0" smtClean="0"/>
              <a:t>nous connaît </a:t>
            </a:r>
          </a:p>
          <a:p>
            <a:r>
              <a:rPr lang="fr-FR" dirty="0" smtClean="0"/>
              <a:t>Il nous pardonne. </a:t>
            </a:r>
          </a:p>
          <a:p>
            <a:r>
              <a:rPr lang="fr-FR" dirty="0" smtClean="0"/>
              <a:t>Il nous discipline </a:t>
            </a:r>
          </a:p>
          <a:p>
            <a:r>
              <a:rPr lang="fr-FR" dirty="0" smtClean="0"/>
              <a:t>Il nous accueille. </a:t>
            </a:r>
            <a:endParaRPr lang="fr-FR" dirty="0"/>
          </a:p>
        </p:txBody>
      </p:sp>
    </p:spTree>
    <p:extLst>
      <p:ext uri="{BB962C8B-B14F-4D97-AF65-F5344CB8AC3E}">
        <p14:creationId xmlns:p14="http://schemas.microsoft.com/office/powerpoint/2010/main" val="583765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Alliance : </a:t>
            </a:r>
            <a:r>
              <a:rPr lang="fr-FR" dirty="0" smtClean="0"/>
              <a:t> aimé </a:t>
            </a:r>
            <a:r>
              <a:rPr lang="fr-FR" dirty="0" smtClean="0"/>
              <a:t>et être aimé </a:t>
            </a:r>
            <a:endParaRPr lang="fr-FR" dirty="0"/>
          </a:p>
        </p:txBody>
      </p:sp>
      <p:sp>
        <p:nvSpPr>
          <p:cNvPr id="3" name="Espace réservé du contenu 2"/>
          <p:cNvSpPr>
            <a:spLocks noGrp="1"/>
          </p:cNvSpPr>
          <p:nvPr>
            <p:ph idx="1"/>
          </p:nvPr>
        </p:nvSpPr>
        <p:spPr/>
        <p:txBody>
          <a:bodyPr/>
          <a:lstStyle/>
          <a:p>
            <a:r>
              <a:rPr lang="fr-FR" dirty="0" smtClean="0"/>
              <a:t>Genèse 6 : 18 ; Genèse 15 : 18 ; Genèse 17 : 1 </a:t>
            </a:r>
            <a:r>
              <a:rPr lang="mr-IN" dirty="0" smtClean="0"/>
              <a:t>–</a:t>
            </a:r>
            <a:r>
              <a:rPr lang="fr-FR" dirty="0" smtClean="0"/>
              <a:t> 7 </a:t>
            </a:r>
          </a:p>
          <a:p>
            <a:r>
              <a:rPr lang="fr-FR" dirty="0"/>
              <a:t> </a:t>
            </a:r>
            <a:r>
              <a:rPr lang="fr-FR" dirty="0" smtClean="0"/>
              <a:t>AMOUR INCONDITIONNEL = parabole du Fils PRODIGUE. </a:t>
            </a:r>
          </a:p>
          <a:p>
            <a:r>
              <a:rPr lang="fr-FR" dirty="0"/>
              <a:t> </a:t>
            </a:r>
            <a:r>
              <a:rPr lang="fr-FR" dirty="0" smtClean="0"/>
              <a:t>1 Jean 4 : 19 ; 1 Jean 4 : 10 </a:t>
            </a:r>
          </a:p>
          <a:p>
            <a:r>
              <a:rPr lang="fr-FR" dirty="0"/>
              <a:t> </a:t>
            </a:r>
            <a:r>
              <a:rPr lang="fr-FR" dirty="0" smtClean="0"/>
              <a:t>Engagement inconditionnel unilatéral de </a:t>
            </a:r>
            <a:r>
              <a:rPr lang="fr-FR" dirty="0" err="1" smtClean="0"/>
              <a:t>D.ieu</a:t>
            </a:r>
            <a:r>
              <a:rPr lang="fr-FR" dirty="0" smtClean="0"/>
              <a:t> devient bilatéral, relation réciproque. </a:t>
            </a:r>
          </a:p>
          <a:p>
            <a:r>
              <a:rPr lang="fr-FR" dirty="0"/>
              <a:t> </a:t>
            </a:r>
            <a:r>
              <a:rPr lang="fr-FR" dirty="0" smtClean="0"/>
              <a:t>Focalisation non </a:t>
            </a:r>
            <a:r>
              <a:rPr lang="fr-FR" dirty="0" smtClean="0"/>
              <a:t>autour </a:t>
            </a:r>
            <a:r>
              <a:rPr lang="fr-FR" dirty="0" smtClean="0"/>
              <a:t>de ce que je peux recevoir (mariage de raison) mais autour de ce que je peux donner. Plus de joie à donner qu’à recevoir. </a:t>
            </a:r>
          </a:p>
          <a:p>
            <a:r>
              <a:rPr lang="fr-FR" dirty="0"/>
              <a:t> </a:t>
            </a:r>
            <a:r>
              <a:rPr lang="fr-FR" dirty="0" smtClean="0"/>
              <a:t>Être aimé apporte l’estime de soi (« Je suis digne d’être aimé</a:t>
            </a:r>
            <a:r>
              <a:rPr lang="fr-FR" dirty="0" smtClean="0"/>
              <a:t>. »)  </a:t>
            </a:r>
            <a:endParaRPr lang="fr-FR" dirty="0" smtClean="0"/>
          </a:p>
          <a:p>
            <a:pPr marL="0" indent="0" algn="ctr">
              <a:buNone/>
            </a:pPr>
            <a:r>
              <a:rPr lang="fr-FR" b="1" dirty="0" smtClean="0"/>
              <a:t>Développement de la Confiance </a:t>
            </a:r>
            <a:r>
              <a:rPr lang="fr-FR" b="1" dirty="0" smtClean="0"/>
              <a:t>en </a:t>
            </a:r>
            <a:r>
              <a:rPr lang="fr-FR" b="1" dirty="0" smtClean="0"/>
              <a:t>soi ; Estime </a:t>
            </a:r>
            <a:r>
              <a:rPr lang="fr-FR" b="1" dirty="0" smtClean="0"/>
              <a:t>de </a:t>
            </a:r>
            <a:r>
              <a:rPr lang="fr-FR" b="1" dirty="0" smtClean="0"/>
              <a:t>soi ; affirmation </a:t>
            </a:r>
            <a:r>
              <a:rPr lang="fr-FR" b="1" dirty="0" smtClean="0"/>
              <a:t>de soi. </a:t>
            </a:r>
            <a:endParaRPr lang="fr-FR" b="1" dirty="0"/>
          </a:p>
        </p:txBody>
      </p:sp>
    </p:spTree>
    <p:extLst>
      <p:ext uri="{BB962C8B-B14F-4D97-AF65-F5344CB8AC3E}">
        <p14:creationId xmlns:p14="http://schemas.microsoft.com/office/powerpoint/2010/main" val="698997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Grâce : pardonner et être pardonné </a:t>
            </a:r>
            <a:endParaRPr lang="fr-FR" dirty="0"/>
          </a:p>
        </p:txBody>
      </p:sp>
      <p:sp>
        <p:nvSpPr>
          <p:cNvPr id="3" name="Espace réservé du contenu 2"/>
          <p:cNvSpPr>
            <a:spLocks noGrp="1"/>
          </p:cNvSpPr>
          <p:nvPr>
            <p:ph idx="1"/>
          </p:nvPr>
        </p:nvSpPr>
        <p:spPr/>
        <p:txBody>
          <a:bodyPr/>
          <a:lstStyle/>
          <a:p>
            <a:r>
              <a:rPr lang="fr-FR" dirty="0" smtClean="0"/>
              <a:t>Incarnation de la grâce : Jésus-Christ qui donne sa vie en rançon pour réconcilier les hommes et </a:t>
            </a:r>
            <a:r>
              <a:rPr lang="fr-FR" dirty="0" err="1" smtClean="0"/>
              <a:t>D.ieu</a:t>
            </a:r>
            <a:r>
              <a:rPr lang="fr-FR" dirty="0" smtClean="0"/>
              <a:t>. </a:t>
            </a:r>
          </a:p>
          <a:p>
            <a:r>
              <a:rPr lang="fr-FR" dirty="0"/>
              <a:t> </a:t>
            </a:r>
            <a:r>
              <a:rPr lang="fr-FR" dirty="0" smtClean="0"/>
              <a:t>Acceptation de l’imperfection, de l’erreur et de l’échec. </a:t>
            </a:r>
          </a:p>
          <a:p>
            <a:r>
              <a:rPr lang="fr-FR" dirty="0"/>
              <a:t> </a:t>
            </a:r>
            <a:r>
              <a:rPr lang="fr-FR" dirty="0" smtClean="0"/>
              <a:t>PLEINE ACCEPTATION de l’autre, tel qu’il est (// tel que je suis sans rien à moi, sinon ton sang</a:t>
            </a:r>
            <a:r>
              <a:rPr lang="mr-IN" dirty="0" smtClean="0"/>
              <a:t>…</a:t>
            </a:r>
            <a:r>
              <a:rPr lang="nl-BE" dirty="0" smtClean="0"/>
              <a:t>.) </a:t>
            </a:r>
            <a:endParaRPr lang="fr-FR" dirty="0" smtClean="0"/>
          </a:p>
          <a:p>
            <a:r>
              <a:rPr lang="fr-FR" dirty="0" smtClean="0"/>
              <a:t>ACCEUILLIR ET ÊTRE ACCUEILLI </a:t>
            </a:r>
          </a:p>
          <a:p>
            <a:r>
              <a:rPr lang="fr-FR" dirty="0"/>
              <a:t> </a:t>
            </a:r>
            <a:r>
              <a:rPr lang="fr-FR" dirty="0" smtClean="0"/>
              <a:t>Les règles, structures, modes de discipline sont au service de la relation et non l’inverse. </a:t>
            </a:r>
          </a:p>
          <a:p>
            <a:r>
              <a:rPr lang="fr-FR" dirty="0" smtClean="0"/>
              <a:t>Règles au service de l’amour ( Règles ne sont pas des moyens de contrainte et de répression). </a:t>
            </a:r>
            <a:endParaRPr lang="fr-FR" dirty="0"/>
          </a:p>
        </p:txBody>
      </p:sp>
    </p:spTree>
    <p:extLst>
      <p:ext uri="{BB962C8B-B14F-4D97-AF65-F5344CB8AC3E}">
        <p14:creationId xmlns:p14="http://schemas.microsoft.com/office/powerpoint/2010/main" val="804239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Famille, un lieu où être aimé sans condition. </a:t>
            </a:r>
            <a:endParaRPr lang="fr-FR" dirty="0"/>
          </a:p>
        </p:txBody>
      </p:sp>
    </p:spTree>
    <p:extLst>
      <p:ext uri="{BB962C8B-B14F-4D97-AF65-F5344CB8AC3E}">
        <p14:creationId xmlns:p14="http://schemas.microsoft.com/office/powerpoint/2010/main" val="1095649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e">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Dividende</Template>
  <TotalTime>885</TotalTime>
  <Words>1122</Words>
  <Application>Microsoft Macintosh PowerPoint</Application>
  <PresentationFormat>Grand écran</PresentationFormat>
  <Paragraphs>133</Paragraphs>
  <Slides>18</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Calibri</vt:lpstr>
      <vt:lpstr>Gill Sans MT</vt:lpstr>
      <vt:lpstr>Mangal</vt:lpstr>
      <vt:lpstr>Wingdings 2</vt:lpstr>
      <vt:lpstr>Dividende</vt:lpstr>
      <vt:lpstr>Modèle biblique pour les relations familiales. </vt:lpstr>
      <vt:lpstr>Récapitulatif des enseignements. </vt:lpstr>
      <vt:lpstr>Défi pour l’eglise de Jésus-Christ. </vt:lpstr>
      <vt:lpstr>L’importance de la famille. </vt:lpstr>
      <vt:lpstr>Qu’est qu’une Famille ? </vt:lpstr>
      <vt:lpstr>L’Exemple de Dieu comme base d’Action. </vt:lpstr>
      <vt:lpstr>Alliance :  aimé et être aimé </vt:lpstr>
      <vt:lpstr>Grâce : pardonner et être pardonné </vt:lpstr>
      <vt:lpstr>Présentation PowerPoint</vt:lpstr>
      <vt:lpstr>Edification réciproque : Edifier et être edifié </vt:lpstr>
      <vt:lpstr>SERVICE RECIPROQUE: servir et être servi</vt:lpstr>
      <vt:lpstr>Intimité : connaître et être connu. </vt:lpstr>
      <vt:lpstr>Comportements toxiques </vt:lpstr>
      <vt:lpstr>Familles dysfonctionnelles. </vt:lpstr>
      <vt:lpstr>Familles Saines, Fonctionnelles. </vt:lpstr>
      <vt:lpstr>Caractéristiques d’une famille en bonne santé. </vt:lpstr>
      <vt:lpstr>Autres caractéristiques. </vt:lpstr>
      <vt:lpstr>LA FAMILLE CHRISTOCENTRIQUE. </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Nzuzi Mehdi</dc:creator>
  <cp:lastModifiedBy>Nzuzi Mehdi</cp:lastModifiedBy>
  <cp:revision>16</cp:revision>
  <dcterms:created xsi:type="dcterms:W3CDTF">2017-10-06T08:34:58Z</dcterms:created>
  <dcterms:modified xsi:type="dcterms:W3CDTF">2017-12-10T00:24:34Z</dcterms:modified>
</cp:coreProperties>
</file>