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50CA3-BA0A-4EA8-B65E-FBF16C1EF477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D4E0-5366-4A60-A4AA-F37438194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18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46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70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93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10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2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31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07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3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4AF50-7FC9-4A40-8D88-D9CA52977153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73DA-41FF-4128-AB17-1B081C5F0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82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9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27847"/>
            <a:ext cx="10515600" cy="1021977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+mn-lt"/>
              </a:rPr>
              <a:t>PROJET : </a:t>
            </a:r>
            <a:r>
              <a:rPr lang="fr-FR" sz="3200" dirty="0" smtClean="0">
                <a:latin typeface="+mn-lt"/>
              </a:rPr>
              <a:t>AIDEZ LES CHRÉTIENS NOUVEAUX CONVERTIS</a:t>
            </a:r>
            <a:endParaRPr lang="fr-FR" sz="3200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13" y="1852232"/>
            <a:ext cx="4591809" cy="3065277"/>
          </a:xfrm>
        </p:spPr>
      </p:pic>
      <p:sp>
        <p:nvSpPr>
          <p:cNvPr id="5" name="ZoneTexte 4"/>
          <p:cNvSpPr txBox="1"/>
          <p:nvPr/>
        </p:nvSpPr>
        <p:spPr>
          <a:xfrm>
            <a:off x="7119273" y="5089302"/>
            <a:ext cx="47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62568"/>
                </a:solidFill>
              </a:rPr>
              <a:t>MERCI POUR VOTRE SOUTIEN !</a:t>
            </a:r>
            <a:endParaRPr lang="fr-FR" sz="2400" b="1" dirty="0">
              <a:solidFill>
                <a:srgbClr val="962568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3224" y="1949824"/>
            <a:ext cx="598092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Les chrétiens nouveaux convertis constituent une Église fragile et faible. Elle doit être fortifiée 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Les chrétiens demandent à être formés. </a:t>
            </a:r>
            <a:br>
              <a:rPr lang="fr-FR" sz="2000" dirty="0" smtClean="0"/>
            </a:br>
            <a:r>
              <a:rPr lang="fr-FR" sz="2000" dirty="0" smtClean="0"/>
              <a:t>Ils veulent avoir plus de connaissances bibliques.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Cette année, nous organisons de nombreuses formations au Myanmar, au Vietnam et dans tous le Moyen-Orient. </a:t>
            </a:r>
          </a:p>
          <a:p>
            <a:endParaRPr lang="fr-FR" sz="2000" b="1" dirty="0" smtClean="0"/>
          </a:p>
          <a:p>
            <a:r>
              <a:rPr lang="fr-FR" sz="2800" b="1" dirty="0" smtClean="0">
                <a:solidFill>
                  <a:srgbClr val="962568"/>
                </a:solidFill>
              </a:rPr>
              <a:t>Les chrétiens nouveaux convertis ont soif de </a:t>
            </a:r>
            <a:r>
              <a:rPr lang="fr-FR" sz="2800" b="1" dirty="0" smtClean="0">
                <a:solidFill>
                  <a:srgbClr val="962568"/>
                </a:solidFill>
              </a:rPr>
              <a:t>connaître la Bible. </a:t>
            </a:r>
            <a:r>
              <a:rPr lang="fr-FR" sz="2800" b="1" dirty="0" smtClean="0">
                <a:solidFill>
                  <a:srgbClr val="962568"/>
                </a:solidFill>
              </a:rPr>
              <a:t/>
            </a:r>
            <a:br>
              <a:rPr lang="fr-FR" sz="2800" b="1" dirty="0" smtClean="0">
                <a:solidFill>
                  <a:srgbClr val="962568"/>
                </a:solidFill>
              </a:rPr>
            </a:br>
            <a:r>
              <a:rPr lang="fr-FR" sz="2800" b="1" dirty="0" smtClean="0">
                <a:solidFill>
                  <a:srgbClr val="962568"/>
                </a:solidFill>
              </a:rPr>
              <a:t>Aidons-les ! </a:t>
            </a:r>
            <a:endParaRPr lang="fr-FR" sz="2800" b="1" dirty="0">
              <a:solidFill>
                <a:srgbClr val="962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02659"/>
            <a:ext cx="10515600" cy="1021977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+mn-lt"/>
              </a:rPr>
              <a:t>ACTION SPÉCIALE :</a:t>
            </a:r>
            <a:endParaRPr lang="fr-FR" sz="32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1384" y="2342534"/>
            <a:ext cx="5705120" cy="18019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3200" b="1" dirty="0" smtClean="0"/>
              <a:t>SIGNEZ LA PÉTITION POUR LES CHRÉTIENS DU MOYEN-ORIENT 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FR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4000" b="1" dirty="0" smtClean="0">
                <a:solidFill>
                  <a:srgbClr val="962568"/>
                </a:solidFill>
              </a:rPr>
              <a:t>1 MILLION DE VOIX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4000" b="1" dirty="0" smtClean="0">
                <a:solidFill>
                  <a:srgbClr val="962568"/>
                </a:solidFill>
              </a:rPr>
              <a:t>POUR L’ESPOIR !</a:t>
            </a:r>
            <a:endParaRPr lang="fr-FR" sz="4000" b="1" dirty="0">
              <a:solidFill>
                <a:srgbClr val="962568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r="22439"/>
          <a:stretch/>
        </p:blipFill>
        <p:spPr>
          <a:xfrm>
            <a:off x="8306988" y="289465"/>
            <a:ext cx="3133164" cy="5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379" y="256314"/>
            <a:ext cx="10515600" cy="27163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dirty="0" smtClean="0">
                <a:solidFill>
                  <a:srgbClr val="962568"/>
                </a:solidFill>
                <a:latin typeface="+mn-lt"/>
              </a:rPr>
              <a:t>MERCI</a:t>
            </a:r>
            <a:r>
              <a:rPr lang="fr-FR" sz="8000" b="1" dirty="0" smtClean="0">
                <a:solidFill>
                  <a:srgbClr val="962568"/>
                </a:solidFill>
                <a:latin typeface="Myriad Pro" panose="020B0503030403020204" pitchFamily="34" charset="0"/>
              </a:rPr>
              <a:t> </a:t>
            </a:r>
            <a:r>
              <a:rPr lang="fr-FR" dirty="0" smtClean="0">
                <a:latin typeface="Myriad Pro" panose="020B0503030403020204" pitchFamily="34" charset="0"/>
              </a:rPr>
              <a:t/>
            </a:r>
            <a:br>
              <a:rPr lang="fr-FR" dirty="0" smtClean="0">
                <a:latin typeface="Myriad Pro" panose="020B0503030403020204" pitchFamily="34" charset="0"/>
              </a:rPr>
            </a:br>
            <a:r>
              <a:rPr lang="fr-FR" sz="4000" dirty="0" smtClean="0">
                <a:latin typeface="+mn-lt"/>
              </a:rPr>
              <a:t>POUR VOTRE SOUTIENS AUPRÈS </a:t>
            </a:r>
            <a:br>
              <a:rPr lang="fr-FR" sz="4000" dirty="0" smtClean="0">
                <a:latin typeface="+mn-lt"/>
              </a:rPr>
            </a:br>
            <a:r>
              <a:rPr lang="fr-FR" sz="4000" dirty="0" smtClean="0">
                <a:latin typeface="+mn-lt"/>
              </a:rPr>
              <a:t>DES CHRÉTIENS PERSÉCUTÉS !</a:t>
            </a:r>
            <a:endParaRPr lang="fr-FR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7" b="2157"/>
          <a:stretch/>
        </p:blipFill>
        <p:spPr>
          <a:xfrm>
            <a:off x="1835896" y="2966585"/>
            <a:ext cx="8238565" cy="30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95082"/>
            <a:ext cx="10515600" cy="789735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+mn-lt"/>
              </a:rPr>
              <a:t>VIDÉO TÉMOIGNAGES</a:t>
            </a:r>
            <a:endParaRPr lang="fr-FR" sz="3600" b="1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36" t="4358" b="29687"/>
          <a:stretch/>
        </p:blipFill>
        <p:spPr>
          <a:xfrm>
            <a:off x="2171862" y="1788459"/>
            <a:ext cx="7933279" cy="4015182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61" y="3286529"/>
            <a:ext cx="1181647" cy="8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223685"/>
            <a:ext cx="10515600" cy="810746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latin typeface="+mn-lt"/>
              </a:rPr>
              <a:t>Passage biblique : Apocalypse 3 : 7 - 13 </a:t>
            </a:r>
            <a:endParaRPr lang="fr-FR" sz="4400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2" y="2179016"/>
            <a:ext cx="5691256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45051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+mn-lt"/>
              </a:rPr>
              <a:t>INTRODUCTION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28047"/>
            <a:ext cx="10890380" cy="36489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3200" dirty="0" smtClean="0"/>
              <a:t>Les </a:t>
            </a:r>
            <a:r>
              <a:rPr lang="fr-FR" sz="3200" dirty="0"/>
              <a:t>convertis sont les plus persécutés </a:t>
            </a:r>
            <a:endParaRPr lang="fr-FR" sz="3200" dirty="0" smtClean="0"/>
          </a:p>
          <a:p>
            <a:pPr>
              <a:lnSpc>
                <a:spcPct val="150000"/>
              </a:lnSpc>
            </a:pPr>
            <a:r>
              <a:rPr lang="fr-FR" sz="3200" dirty="0" smtClean="0"/>
              <a:t>Une </a:t>
            </a:r>
            <a:r>
              <a:rPr lang="fr-FR" sz="3200" dirty="0"/>
              <a:t>persécution qui vient des proches est difficile à supporter </a:t>
            </a:r>
            <a:endParaRPr lang="fr-FR" sz="3200" dirty="0" smtClean="0"/>
          </a:p>
          <a:p>
            <a:pPr>
              <a:lnSpc>
                <a:spcPct val="150000"/>
              </a:lnSpc>
            </a:pPr>
            <a:r>
              <a:rPr lang="fr-FR" sz="3200" dirty="0" smtClean="0"/>
              <a:t>Les </a:t>
            </a:r>
            <a:r>
              <a:rPr lang="fr-FR" sz="3200" dirty="0"/>
              <a:t>Églises de chrétiens de l’ombre – vitales pour évangéliser le monde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29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19862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1. CE SONT DES ÉGLISES FAIBLES ET FRAGILES, MAIS FIDÈLES </a:t>
            </a:r>
            <a:endParaRPr lang="fr-FR" sz="3600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10" y="2500500"/>
            <a:ext cx="5110180" cy="3394075"/>
          </a:xfrm>
        </p:spPr>
      </p:pic>
    </p:spTree>
    <p:extLst>
      <p:ext uri="{BB962C8B-B14F-4D97-AF65-F5344CB8AC3E}">
        <p14:creationId xmlns:p14="http://schemas.microsoft.com/office/powerpoint/2010/main" val="34405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19862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+mn-lt"/>
              </a:rPr>
              <a:t>2. CE SONT DES ÉGLISES PRÉCIEUSES AUX YEUX DE DIEU</a:t>
            </a:r>
            <a:endParaRPr lang="fr-FR" sz="36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83541"/>
            <a:ext cx="10515600" cy="33934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3200" dirty="0" smtClean="0"/>
              <a:t>Un don de </a:t>
            </a:r>
            <a:r>
              <a:rPr lang="fr-FR" sz="3200" dirty="0" smtClean="0"/>
              <a:t>Christ </a:t>
            </a:r>
            <a:endParaRPr lang="fr-FR" sz="3200" dirty="0" smtClean="0"/>
          </a:p>
          <a:p>
            <a:pPr>
              <a:lnSpc>
                <a:spcPct val="150000"/>
              </a:lnSpc>
            </a:pPr>
            <a:r>
              <a:rPr lang="fr-FR" sz="3200" dirty="0" smtClean="0"/>
              <a:t>Des églises qui témoignent 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Des églises qui aiment </a:t>
            </a:r>
            <a:endParaRPr lang="fr-FR" sz="3200" dirty="0"/>
          </a:p>
          <a:p>
            <a:endParaRPr lang="fr-FR" dirty="0"/>
          </a:p>
          <a:p>
            <a:endParaRPr lang="fr-FR" dirty="0"/>
          </a:p>
          <a:p>
            <a:endParaRPr lang="fr-FR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19862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+mn-lt"/>
              </a:rPr>
              <a:t>3. CES ÉGLISES SONT UN MODÈLE POUR NOUS</a:t>
            </a:r>
            <a:endParaRPr lang="fr-FR" sz="36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83541"/>
            <a:ext cx="10515600" cy="3393422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/>
              <a:t>Passage biblique : Jacques 1 : 2 - 3 </a:t>
            </a:r>
          </a:p>
          <a:p>
            <a:endParaRPr lang="fr-FR" dirty="0"/>
          </a:p>
          <a:p>
            <a:endParaRPr lang="fr-FR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647" y="1319862"/>
            <a:ext cx="11456893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+mn-lt"/>
              </a:rPr>
              <a:t>CONCLUSION </a:t>
            </a:r>
            <a:r>
              <a:rPr lang="fr-FR" sz="3600" dirty="0" smtClean="0">
                <a:latin typeface="+mn-lt"/>
              </a:rPr>
              <a:t>- COMMENT AIDER L’ÉGLISE PERSÉCUTÉE ?</a:t>
            </a:r>
            <a:endParaRPr lang="fr-FR" sz="36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83541"/>
            <a:ext cx="10515600" cy="33934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200" dirty="0"/>
              <a:t>Pour qu’elle ait plus de </a:t>
            </a:r>
            <a:r>
              <a:rPr lang="fr-FR" sz="3200" dirty="0" smtClean="0"/>
              <a:t>puissance</a:t>
            </a:r>
          </a:p>
          <a:p>
            <a:pPr>
              <a:lnSpc>
                <a:spcPct val="150000"/>
              </a:lnSpc>
            </a:pPr>
            <a:r>
              <a:rPr lang="fr-FR" sz="3200" dirty="0"/>
              <a:t>Pour qu’elle garde la Parole </a:t>
            </a:r>
            <a:endParaRPr lang="fr-FR" sz="3200" dirty="0" smtClean="0"/>
          </a:p>
          <a:p>
            <a:pPr>
              <a:lnSpc>
                <a:spcPct val="150000"/>
              </a:lnSpc>
            </a:pPr>
            <a:r>
              <a:rPr lang="fr-FR" sz="3200" dirty="0" smtClean="0"/>
              <a:t>Pour </a:t>
            </a:r>
            <a:r>
              <a:rPr lang="fr-FR" sz="3200" dirty="0"/>
              <a:t>qu’elle ne renie pas sa </a:t>
            </a:r>
            <a:r>
              <a:rPr lang="fr-FR" sz="3200" dirty="0" smtClean="0"/>
              <a:t>foi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809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81635"/>
            <a:ext cx="10515600" cy="709053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SUJETS DE PRIÈRES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518" y="1825624"/>
            <a:ext cx="11510682" cy="45751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b="1" dirty="0" smtClean="0">
                <a:solidFill>
                  <a:srgbClr val="962568"/>
                </a:solidFill>
              </a:rPr>
              <a:t>Prions </a:t>
            </a:r>
            <a:r>
              <a:rPr lang="fr-FR" b="1" dirty="0">
                <a:solidFill>
                  <a:srgbClr val="962568"/>
                </a:solidFill>
              </a:rPr>
              <a:t>pour les </a:t>
            </a:r>
            <a:r>
              <a:rPr lang="fr-FR" b="1" dirty="0" smtClean="0">
                <a:solidFill>
                  <a:srgbClr val="962568"/>
                </a:solidFill>
              </a:rPr>
              <a:t>chrétiens isolés,</a:t>
            </a:r>
            <a:r>
              <a:rPr lang="fr-FR" dirty="0" smtClean="0"/>
              <a:t> </a:t>
            </a:r>
            <a:r>
              <a:rPr lang="fr-FR" dirty="0"/>
              <a:t>comme Sabir, </a:t>
            </a:r>
            <a:r>
              <a:rPr lang="fr-FR" b="1" dirty="0" smtClean="0">
                <a:solidFill>
                  <a:srgbClr val="962568"/>
                </a:solidFill>
              </a:rPr>
              <a:t>persécutés </a:t>
            </a:r>
            <a:r>
              <a:rPr lang="fr-FR" b="1" dirty="0">
                <a:solidFill>
                  <a:srgbClr val="962568"/>
                </a:solidFill>
              </a:rPr>
              <a:t>par leur propre </a:t>
            </a:r>
            <a:r>
              <a:rPr lang="fr-FR" b="1" dirty="0" smtClean="0">
                <a:solidFill>
                  <a:srgbClr val="962568"/>
                </a:solidFill>
              </a:rPr>
              <a:t>famille</a:t>
            </a:r>
            <a:r>
              <a:rPr lang="fr-FR" dirty="0" smtClean="0"/>
              <a:t>.</a:t>
            </a:r>
            <a:endParaRPr lang="fr-FR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b="1" dirty="0" smtClean="0">
                <a:solidFill>
                  <a:srgbClr val="962568"/>
                </a:solidFill>
              </a:rPr>
              <a:t>Prions </a:t>
            </a:r>
            <a:r>
              <a:rPr lang="fr-FR" b="1" dirty="0">
                <a:solidFill>
                  <a:srgbClr val="962568"/>
                </a:solidFill>
              </a:rPr>
              <a:t>pour </a:t>
            </a:r>
            <a:r>
              <a:rPr lang="fr-FR" b="1" dirty="0" smtClean="0">
                <a:solidFill>
                  <a:srgbClr val="962568"/>
                </a:solidFill>
              </a:rPr>
              <a:t>Malika, </a:t>
            </a:r>
            <a:r>
              <a:rPr lang="fr-FR" b="1" dirty="0">
                <a:solidFill>
                  <a:srgbClr val="962568"/>
                </a:solidFill>
              </a:rPr>
              <a:t>d’Algérie</a:t>
            </a:r>
            <a:r>
              <a:rPr lang="fr-FR" dirty="0"/>
              <a:t>, </a:t>
            </a:r>
            <a:r>
              <a:rPr lang="fr-FR" b="1" dirty="0" smtClean="0">
                <a:solidFill>
                  <a:srgbClr val="962568"/>
                </a:solidFill>
              </a:rPr>
              <a:t>répudiée </a:t>
            </a:r>
            <a:r>
              <a:rPr lang="fr-FR" b="1" dirty="0">
                <a:solidFill>
                  <a:srgbClr val="962568"/>
                </a:solidFill>
              </a:rPr>
              <a:t>par son mari </a:t>
            </a:r>
            <a:r>
              <a:rPr lang="fr-FR" dirty="0"/>
              <a:t>après sa conversion. </a:t>
            </a:r>
            <a:endParaRPr lang="fr-FR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b="1" dirty="0" smtClean="0">
                <a:solidFill>
                  <a:srgbClr val="962568"/>
                </a:solidFill>
              </a:rPr>
              <a:t>Prions </a:t>
            </a:r>
            <a:r>
              <a:rPr lang="fr-FR" b="1" dirty="0">
                <a:solidFill>
                  <a:srgbClr val="962568"/>
                </a:solidFill>
              </a:rPr>
              <a:t>pour les chrétiens de l’Inde qui subissent des actes de violenc</a:t>
            </a:r>
            <a:r>
              <a:rPr lang="fr-FR" dirty="0">
                <a:solidFill>
                  <a:srgbClr val="962568"/>
                </a:solidFill>
              </a:rPr>
              <a:t>e </a:t>
            </a:r>
            <a:r>
              <a:rPr lang="fr-FR" dirty="0"/>
              <a:t>à cause de leur foi. </a:t>
            </a:r>
            <a:endParaRPr lang="fr-FR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b="1" dirty="0" smtClean="0">
                <a:solidFill>
                  <a:srgbClr val="962568"/>
                </a:solidFill>
              </a:rPr>
              <a:t>Prions </a:t>
            </a:r>
            <a:r>
              <a:rPr lang="fr-FR" b="1" dirty="0">
                <a:solidFill>
                  <a:srgbClr val="962568"/>
                </a:solidFill>
              </a:rPr>
              <a:t>pour les chrétiens </a:t>
            </a:r>
            <a:r>
              <a:rPr lang="fr-FR" dirty="0"/>
              <a:t>qui, comme </a:t>
            </a:r>
            <a:r>
              <a:rPr lang="fr-FR" dirty="0" err="1"/>
              <a:t>Akhmet</a:t>
            </a:r>
            <a:r>
              <a:rPr lang="fr-FR" dirty="0"/>
              <a:t> en Asie Centrale, </a:t>
            </a:r>
            <a:r>
              <a:rPr lang="fr-FR" b="1" dirty="0">
                <a:solidFill>
                  <a:srgbClr val="962568"/>
                </a:solidFill>
              </a:rPr>
              <a:t>ont dû fuir </a:t>
            </a:r>
            <a:r>
              <a:rPr lang="fr-FR" dirty="0"/>
              <a:t>en raison de leur foi et se retrouvent réfugiés, </a:t>
            </a:r>
            <a:r>
              <a:rPr lang="fr-FR" dirty="0" smtClean="0"/>
              <a:t>démunis.</a:t>
            </a:r>
            <a:endParaRPr lang="fr-FR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b="1" dirty="0" smtClean="0">
                <a:solidFill>
                  <a:srgbClr val="962568"/>
                </a:solidFill>
              </a:rPr>
              <a:t>Rendons </a:t>
            </a:r>
            <a:r>
              <a:rPr lang="fr-FR" b="1" dirty="0">
                <a:solidFill>
                  <a:srgbClr val="962568"/>
                </a:solidFill>
              </a:rPr>
              <a:t>grâces à Dieu pour les nouvelles communautés qui éclosent.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096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261</Words>
  <Application>Microsoft Office PowerPoint</Application>
  <PresentationFormat>Grand écran</PresentationFormat>
  <Paragraphs>39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Thème Office</vt:lpstr>
      <vt:lpstr>Présentation PowerPoint</vt:lpstr>
      <vt:lpstr>VIDÉO TÉMOIGNAGES</vt:lpstr>
      <vt:lpstr>Passage biblique : Apocalypse 3 : 7 - 13 </vt:lpstr>
      <vt:lpstr>INTRODUCTION</vt:lpstr>
      <vt:lpstr>1. CE SONT DES ÉGLISES FAIBLES ET FRAGILES, MAIS FIDÈLES </vt:lpstr>
      <vt:lpstr>2. CE SONT DES ÉGLISES PRÉCIEUSES AUX YEUX DE DIEU</vt:lpstr>
      <vt:lpstr>3. CES ÉGLISES SONT UN MODÈLE POUR NOUS</vt:lpstr>
      <vt:lpstr>CONCLUSION - COMMENT AIDER L’ÉGLISE PERSÉCUTÉE ?</vt:lpstr>
      <vt:lpstr>SUJETS DE PRIÈRES</vt:lpstr>
      <vt:lpstr>PROJET : AIDEZ LES CHRÉTIENS NOUVEAUX CONVERTIS</vt:lpstr>
      <vt:lpstr>ACTION SPÉCIALE :</vt:lpstr>
      <vt:lpstr>MERCI  POUR VOTRE SOUTIENS AUPRÈS  DES CHRÉTIENS PERSÉCUTÉS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communication1</dc:creator>
  <cp:lastModifiedBy>rem vee</cp:lastModifiedBy>
  <cp:revision>19</cp:revision>
  <cp:lastPrinted>2016-07-29T07:21:17Z</cp:lastPrinted>
  <dcterms:created xsi:type="dcterms:W3CDTF">2016-07-28T09:59:56Z</dcterms:created>
  <dcterms:modified xsi:type="dcterms:W3CDTF">2016-07-29T11:41:35Z</dcterms:modified>
</cp:coreProperties>
</file>